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81" r:id="rId22"/>
    <p:sldId id="282" r:id="rId23"/>
    <p:sldId id="277" r:id="rId24"/>
    <p:sldId id="278" r:id="rId25"/>
    <p:sldId id="279" r:id="rId26"/>
    <p:sldId id="280" r:id="rId27"/>
  </p:sldIdLst>
  <p:sldSz cx="9144000" cy="5143500" type="screen16x9"/>
  <p:notesSz cx="6858000" cy="9144000"/>
  <p:embeddedFontLst>
    <p:embeddedFont>
      <p:font typeface="Calibri" panose="020F0502020204030204" pitchFamily="34" charset="0"/>
      <p:regular r:id="rId29"/>
      <p:bold r:id="rId30"/>
      <p:italic r:id="rId31"/>
      <p:boldItalic r:id="rId32"/>
    </p:embeddedFont>
    <p:embeddedFont>
      <p:font typeface="Cambria Math" panose="02040503050406030204" pitchFamily="18" charset="0"/>
      <p:regular r:id="rId33"/>
    </p:embeddedFont>
    <p:embeddedFont>
      <p:font typeface="Nunito"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800" b="1" i="0" u="none" strike="noStrike" kern="1200" cap="all" spc="150" baseline="0">
              <a:solidFill>
                <a:schemeClr val="tx1">
                  <a:lumMod val="50000"/>
                  <a:lumOff val="50000"/>
                </a:schemeClr>
              </a:solidFill>
              <a:latin typeface="+mn-lt"/>
              <a:ea typeface="+mn-ea"/>
              <a:cs typeface="+mn-cs"/>
            </a:defRPr>
          </a:pPr>
          <a:endParaRPr lang="it-IT"/>
        </a:p>
      </c:txPr>
    </c:title>
    <c:autoTitleDeleted val="0"/>
    <c:plotArea>
      <c:layout/>
      <c:barChart>
        <c:barDir val="col"/>
        <c:grouping val="clustered"/>
        <c:varyColors val="0"/>
        <c:ser>
          <c:idx val="0"/>
          <c:order val="0"/>
          <c:tx>
            <c:v>Elapsed Time (seconds)</c:v>
          </c:tx>
          <c:spPr>
            <a:pattFill prst="narHorz">
              <a:fgClr>
                <a:schemeClr val="accent2"/>
              </a:fgClr>
              <a:bgClr>
                <a:schemeClr val="accent2">
                  <a:lumMod val="20000"/>
                  <a:lumOff val="80000"/>
                </a:schemeClr>
              </a:bgClr>
            </a:pattFill>
            <a:ln>
              <a:noFill/>
            </a:ln>
            <a:effectLst>
              <a:innerShdw blurRad="114300">
                <a:schemeClr val="accent2"/>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Foglio1!$G$11:$G$17</c:f>
              <c:numCache>
                <c:formatCode>General</c:formatCode>
                <c:ptCount val="7"/>
                <c:pt idx="0">
                  <c:v>1</c:v>
                </c:pt>
                <c:pt idx="1">
                  <c:v>2</c:v>
                </c:pt>
                <c:pt idx="2">
                  <c:v>3</c:v>
                </c:pt>
                <c:pt idx="3">
                  <c:v>4</c:v>
                </c:pt>
                <c:pt idx="4">
                  <c:v>5</c:v>
                </c:pt>
                <c:pt idx="5">
                  <c:v>6</c:v>
                </c:pt>
                <c:pt idx="6">
                  <c:v>7</c:v>
                </c:pt>
              </c:numCache>
            </c:numRef>
          </c:cat>
          <c:val>
            <c:numRef>
              <c:f>Foglio1!$J$11:$J$17</c:f>
              <c:numCache>
                <c:formatCode>General</c:formatCode>
                <c:ptCount val="7"/>
                <c:pt idx="0">
                  <c:v>57.914400000000001</c:v>
                </c:pt>
                <c:pt idx="1">
                  <c:v>37.413499999999999</c:v>
                </c:pt>
                <c:pt idx="2">
                  <c:v>30.234200000000001</c:v>
                </c:pt>
                <c:pt idx="3">
                  <c:v>23.524000000000001</c:v>
                </c:pt>
                <c:pt idx="4">
                  <c:v>23.4419</c:v>
                </c:pt>
                <c:pt idx="5">
                  <c:v>23.9099</c:v>
                </c:pt>
                <c:pt idx="6">
                  <c:v>15.55</c:v>
                </c:pt>
              </c:numCache>
            </c:numRef>
          </c:val>
          <c:extLst>
            <c:ext xmlns:c16="http://schemas.microsoft.com/office/drawing/2014/chart" uri="{C3380CC4-5D6E-409C-BE32-E72D297353CC}">
              <c16:uniqueId val="{00000000-8804-4976-9A47-FFF037F3D33F}"/>
            </c:ext>
          </c:extLst>
        </c:ser>
        <c:dLbls>
          <c:dLblPos val="outEnd"/>
          <c:showLegendKey val="0"/>
          <c:showVal val="1"/>
          <c:showCatName val="0"/>
          <c:showSerName val="0"/>
          <c:showPercent val="0"/>
          <c:showBubbleSize val="0"/>
        </c:dLbls>
        <c:gapWidth val="164"/>
        <c:overlap val="-22"/>
        <c:axId val="373116431"/>
        <c:axId val="373116847"/>
      </c:barChart>
      <c:catAx>
        <c:axId val="373116431"/>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373116847"/>
        <c:crosses val="autoZero"/>
        <c:auto val="1"/>
        <c:lblAlgn val="ctr"/>
        <c:lblOffset val="100"/>
        <c:noMultiLvlLbl val="0"/>
      </c:catAx>
      <c:valAx>
        <c:axId val="373116847"/>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373116431"/>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800" b="1" i="0" u="none" strike="noStrike" kern="1200" cap="all" spc="150" baseline="0">
              <a:solidFill>
                <a:schemeClr val="tx1">
                  <a:lumMod val="50000"/>
                  <a:lumOff val="50000"/>
                </a:schemeClr>
              </a:solidFill>
              <a:latin typeface="+mn-lt"/>
              <a:ea typeface="+mn-ea"/>
              <a:cs typeface="+mn-cs"/>
            </a:defRPr>
          </a:pPr>
          <a:endParaRPr lang="it-IT"/>
        </a:p>
      </c:txPr>
    </c:title>
    <c:autoTitleDeleted val="0"/>
    <c:plotArea>
      <c:layout/>
      <c:barChart>
        <c:barDir val="col"/>
        <c:grouping val="clustered"/>
        <c:varyColors val="0"/>
        <c:ser>
          <c:idx val="3"/>
          <c:order val="0"/>
          <c:tx>
            <c:v>Elapsed time</c:v>
          </c:tx>
          <c:spPr>
            <a:pattFill prst="narHorz">
              <a:fgClr>
                <a:schemeClr val="accent1">
                  <a:lumMod val="60000"/>
                </a:schemeClr>
              </a:fgClr>
              <a:bgClr>
                <a:schemeClr val="accent1">
                  <a:lumMod val="60000"/>
                  <a:lumMod val="20000"/>
                  <a:lumOff val="80000"/>
                </a:schemeClr>
              </a:bgClr>
            </a:pattFill>
            <a:ln>
              <a:noFill/>
            </a:ln>
            <a:effectLst>
              <a:innerShdw blurRad="114300">
                <a:schemeClr val="accent1">
                  <a:lumMod val="60000"/>
                </a:schemeClr>
              </a:innerShdw>
            </a:effectLst>
          </c:spPr>
          <c:invertIfNegative val="0"/>
          <c:val>
            <c:numRef>
              <c:f>Foglio1!$I$32:$I$38</c:f>
              <c:numCache>
                <c:formatCode>General</c:formatCode>
                <c:ptCount val="7"/>
                <c:pt idx="0">
                  <c:v>66.914199999999994</c:v>
                </c:pt>
                <c:pt idx="1">
                  <c:v>39.781799999999997</c:v>
                </c:pt>
                <c:pt idx="2">
                  <c:v>32.527999999999999</c:v>
                </c:pt>
                <c:pt idx="3">
                  <c:v>24.570900000000002</c:v>
                </c:pt>
                <c:pt idx="4">
                  <c:v>24.948</c:v>
                </c:pt>
                <c:pt idx="5">
                  <c:v>25.211200000000002</c:v>
                </c:pt>
                <c:pt idx="6">
                  <c:v>16.733499999999999</c:v>
                </c:pt>
              </c:numCache>
            </c:numRef>
          </c:val>
          <c:extLst>
            <c:ext xmlns:c16="http://schemas.microsoft.com/office/drawing/2014/chart" uri="{C3380CC4-5D6E-409C-BE32-E72D297353CC}">
              <c16:uniqueId val="{00000000-A98A-4BBE-816F-1594094F8E27}"/>
            </c:ext>
          </c:extLst>
        </c:ser>
        <c:dLbls>
          <c:showLegendKey val="0"/>
          <c:showVal val="0"/>
          <c:showCatName val="0"/>
          <c:showSerName val="0"/>
          <c:showPercent val="0"/>
          <c:showBubbleSize val="0"/>
        </c:dLbls>
        <c:gapWidth val="164"/>
        <c:overlap val="-22"/>
        <c:axId val="383696783"/>
        <c:axId val="383699279"/>
      </c:barChart>
      <c:catAx>
        <c:axId val="383696783"/>
        <c:scaling>
          <c:orientation val="minMax"/>
        </c:scaling>
        <c:delete val="0"/>
        <c:axPos val="b"/>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383699279"/>
        <c:crosses val="autoZero"/>
        <c:auto val="1"/>
        <c:lblAlgn val="ctr"/>
        <c:lblOffset val="100"/>
        <c:noMultiLvlLbl val="0"/>
      </c:catAx>
      <c:valAx>
        <c:axId val="383699279"/>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383696783"/>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4">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900"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900"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f720dc6f58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f720dc6f58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f720dc6f58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f720dc6f58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f720dc6f58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f720dc6f58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f720dc6f58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f720dc6f58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f720dc6f58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f720dc6f58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f720dc6f58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f720dc6f58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f720dc6f58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f720dc6f58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f720dc6f58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f720dc6f58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f720dc6f58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f720dc6f58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f720dc6f58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f720dc6f58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f720dc6f58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f720dc6f58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f720dc6f58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f720dc6f58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225046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f720dc6f58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f720dc6f58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360"/>
              </a:spcBef>
              <a:spcAft>
                <a:spcPts val="0"/>
              </a:spcAft>
              <a:buClr>
                <a:schemeClr val="dk1"/>
              </a:buClr>
              <a:buSzPts val="1800"/>
              <a:buFont typeface="Arial"/>
              <a:buNone/>
            </a:pPr>
            <a:r>
              <a:rPr lang="it" sz="1200">
                <a:solidFill>
                  <a:schemeClr val="dk1"/>
                </a:solidFill>
              </a:rPr>
              <a:t>Simulated annealing is one of the simplest and best-known metaheuristic methods for solving global optimization problems. It aims to find the global optimum of a non-convex function.</a:t>
            </a:r>
            <a:endParaRPr sz="1200">
              <a:solidFill>
                <a:schemeClr val="dk1"/>
              </a:solidFill>
            </a:endParaRPr>
          </a:p>
          <a:p>
            <a:pPr marL="0" lvl="0" indent="0" algn="just" rtl="0">
              <a:spcBef>
                <a:spcPts val="360"/>
              </a:spcBef>
              <a:spcAft>
                <a:spcPts val="0"/>
              </a:spcAft>
              <a:buClr>
                <a:schemeClr val="dk1"/>
              </a:buClr>
              <a:buSzPts val="1800"/>
              <a:buFont typeface="Arial"/>
              <a:buNone/>
            </a:pPr>
            <a:r>
              <a:rPr lang="it" sz="1200">
                <a:solidFill>
                  <a:schemeClr val="dk1"/>
                </a:solidFill>
              </a:rPr>
              <a:t>The name comes from annealing in metallurgy, a technique involving heating and controlled cooling of a material to alter its physical properties.</a:t>
            </a:r>
            <a:endParaRPr sz="1200">
              <a:solidFill>
                <a:schemeClr val="dk1"/>
              </a:solidFill>
            </a:endParaRPr>
          </a:p>
          <a:p>
            <a:pPr marL="0" lvl="0" indent="0" algn="just" rtl="0">
              <a:spcBef>
                <a:spcPts val="360"/>
              </a:spcBef>
              <a:spcAft>
                <a:spcPts val="0"/>
              </a:spcAft>
              <a:buClr>
                <a:schemeClr val="dk1"/>
              </a:buClr>
              <a:buSzPts val="1800"/>
              <a:buFont typeface="Arial"/>
              <a:buNone/>
            </a:pPr>
            <a:r>
              <a:rPr lang="it" sz="1200">
                <a:solidFill>
                  <a:schemeClr val="dk1"/>
                </a:solidFill>
              </a:rPr>
              <a:t>In our case, we use the simulated annealing to find the global minimum of a function.</a:t>
            </a:r>
            <a:endParaRPr sz="1200">
              <a:solidFill>
                <a:schemeClr val="dk1"/>
              </a:solidFill>
            </a:endParaRPr>
          </a:p>
          <a:p>
            <a:pPr marL="0" lvl="0" indent="0" algn="just" rtl="0">
              <a:spcBef>
                <a:spcPts val="360"/>
              </a:spcBef>
              <a:spcAft>
                <a:spcPts val="0"/>
              </a:spcAft>
              <a:buClr>
                <a:schemeClr val="dk1"/>
              </a:buClr>
              <a:buSzPts val="1100"/>
              <a:buFont typeface="Arial"/>
              <a:buNone/>
            </a:pPr>
            <a:endParaRPr sz="1200">
              <a:solidFill>
                <a:schemeClr val="dk1"/>
              </a:solidFill>
            </a:endParaRPr>
          </a:p>
          <a:p>
            <a:pPr marL="0" lvl="0" indent="0" algn="just" rtl="0">
              <a:spcBef>
                <a:spcPts val="360"/>
              </a:spcBef>
              <a:spcAft>
                <a:spcPts val="0"/>
              </a:spcAft>
              <a:buClr>
                <a:schemeClr val="dk1"/>
              </a:buClr>
              <a:buSzPts val="1100"/>
              <a:buFont typeface="Arial"/>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f720dc6f58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f720dc6f58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f720dc6f58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f720dc6f58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f720dc6f58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f720dc6f58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f720dc6f58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f720dc6f58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f720dc6f58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f720dc6f58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f720dc6f58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f720dc6f58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it"/>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22.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10.xml"/><Relationship Id="rId5" Type="http://schemas.openxmlformats.org/officeDocument/2006/relationships/slide" Target="slide9.xml"/><Relationship Id="rId4" Type="http://schemas.openxmlformats.org/officeDocument/2006/relationships/slide" Target="slide8.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slide" Target="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it"/>
              <a:t>Simulated Annealing</a:t>
            </a:r>
            <a:endParaRPr/>
          </a:p>
        </p:txBody>
      </p:sp>
      <p:sp>
        <p:nvSpPr>
          <p:cNvPr id="129" name="Google Shape;129;p13"/>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fontScale="77500" lnSpcReduction="10000"/>
          </a:bodyPr>
          <a:lstStyle/>
          <a:p>
            <a:pPr marL="0" lvl="0" indent="0" algn="ctr" rtl="0">
              <a:spcBef>
                <a:spcPts val="360"/>
              </a:spcBef>
              <a:spcAft>
                <a:spcPts val="0"/>
              </a:spcAft>
              <a:buClr>
                <a:srgbClr val="000000"/>
              </a:buClr>
              <a:buSzPct val="90000"/>
              <a:buFont typeface="Arial"/>
              <a:buNone/>
            </a:pPr>
            <a:r>
              <a:rPr lang="it" sz="2000">
                <a:solidFill>
                  <a:srgbClr val="000000"/>
                </a:solidFill>
                <a:latin typeface="Arial"/>
                <a:ea typeface="Arial"/>
                <a:cs typeface="Arial"/>
                <a:sym typeface="Arial"/>
              </a:rPr>
              <a:t>Metaheuristic method for solving global optimization problems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2"/>
          <p:cNvSpPr txBox="1">
            <a:spLocks noGrp="1"/>
          </p:cNvSpPr>
          <p:nvPr>
            <p:ph type="title"/>
          </p:nvPr>
        </p:nvSpPr>
        <p:spPr>
          <a:xfrm>
            <a:off x="819150" y="488761"/>
            <a:ext cx="7505700" cy="954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it" dirty="0"/>
              <a:t>Main</a:t>
            </a:r>
            <a:endParaRPr dirty="0"/>
          </a:p>
        </p:txBody>
      </p:sp>
      <p:sp>
        <p:nvSpPr>
          <p:cNvPr id="185" name="Google Shape;185;p22"/>
          <p:cNvSpPr txBox="1">
            <a:spLocks noGrp="1"/>
          </p:cNvSpPr>
          <p:nvPr>
            <p:ph type="body" idx="1"/>
          </p:nvPr>
        </p:nvSpPr>
        <p:spPr>
          <a:xfrm>
            <a:off x="819150" y="1520031"/>
            <a:ext cx="7505700" cy="2822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t" sz="1400" dirty="0">
                <a:solidFill>
                  <a:srgbClr val="000000"/>
                </a:solidFill>
                <a:latin typeface="Arial"/>
                <a:ea typeface="Arial"/>
                <a:cs typeface="Arial"/>
                <a:sym typeface="Arial"/>
              </a:rPr>
              <a:t>It reads the input file, instantiates the domain, and starts the Annealing algorithm.</a:t>
            </a:r>
            <a:endParaRPr sz="1400" dirty="0">
              <a:solidFill>
                <a:srgbClr val="000000"/>
              </a:solidFill>
              <a:latin typeface="Arial"/>
              <a:ea typeface="Arial"/>
              <a:cs typeface="Arial"/>
              <a:sym typeface="Arial"/>
            </a:endParaRPr>
          </a:p>
          <a:p>
            <a:pPr marL="0" lvl="0" indent="0" algn="l" rtl="0">
              <a:spcBef>
                <a:spcPts val="1200"/>
              </a:spcBef>
              <a:spcAft>
                <a:spcPts val="0"/>
              </a:spcAft>
              <a:buNone/>
            </a:pPr>
            <a:r>
              <a:rPr lang="it" sz="1400" dirty="0">
                <a:solidFill>
                  <a:srgbClr val="000000"/>
                </a:solidFill>
                <a:latin typeface="Arial"/>
                <a:ea typeface="Arial"/>
                <a:cs typeface="Arial"/>
                <a:sym typeface="Arial"/>
              </a:rPr>
              <a:t>The input file is a text file structured as follows:</a:t>
            </a:r>
            <a:endParaRPr sz="1400" dirty="0">
              <a:solidFill>
                <a:srgbClr val="000000"/>
              </a:solidFill>
              <a:latin typeface="Arial"/>
              <a:ea typeface="Arial"/>
              <a:cs typeface="Arial"/>
              <a:sym typeface="Arial"/>
            </a:endParaRPr>
          </a:p>
          <a:p>
            <a:pPr marL="457200" lvl="0" indent="-317500" algn="l" rtl="0">
              <a:spcBef>
                <a:spcPts val="1200"/>
              </a:spcBef>
              <a:spcAft>
                <a:spcPts val="0"/>
              </a:spcAft>
              <a:buClr>
                <a:srgbClr val="000000"/>
              </a:buClr>
              <a:buSzPts val="1400"/>
              <a:buFont typeface="Arial"/>
              <a:buChar char="●"/>
            </a:pPr>
            <a:r>
              <a:rPr lang="it" sz="1400" dirty="0">
                <a:solidFill>
                  <a:srgbClr val="000000"/>
                </a:solidFill>
                <a:latin typeface="Arial"/>
                <a:ea typeface="Arial"/>
                <a:cs typeface="Arial"/>
                <a:sym typeface="Arial"/>
              </a:rPr>
              <a:t>The first row represents the function: from the main point of view is a string, that will be processed by muparser (see next slides)</a:t>
            </a:r>
            <a:endParaRPr sz="1400" dirty="0">
              <a:solidFill>
                <a:srgbClr val="000000"/>
              </a:solidFill>
              <a:latin typeface="Arial"/>
              <a:ea typeface="Arial"/>
              <a:cs typeface="Arial"/>
              <a:sym typeface="Arial"/>
            </a:endParaRPr>
          </a:p>
          <a:p>
            <a:pPr marL="457200" lvl="0" indent="-317500" algn="l" rtl="0">
              <a:spcBef>
                <a:spcPts val="0"/>
              </a:spcBef>
              <a:spcAft>
                <a:spcPts val="0"/>
              </a:spcAft>
              <a:buClr>
                <a:srgbClr val="000000"/>
              </a:buClr>
              <a:buSzPts val="1400"/>
              <a:buFont typeface="Arial"/>
              <a:buChar char="●"/>
            </a:pPr>
            <a:r>
              <a:rPr lang="it" sz="1400" dirty="0">
                <a:solidFill>
                  <a:srgbClr val="000000"/>
                </a:solidFill>
                <a:latin typeface="Arial"/>
                <a:ea typeface="Arial"/>
                <a:cs typeface="Arial"/>
                <a:sym typeface="Arial"/>
              </a:rPr>
              <a:t>The second row indicates the number of dimensions of the domain</a:t>
            </a:r>
            <a:endParaRPr sz="1400" dirty="0">
              <a:solidFill>
                <a:srgbClr val="000000"/>
              </a:solidFill>
              <a:latin typeface="Arial"/>
              <a:ea typeface="Arial"/>
              <a:cs typeface="Arial"/>
              <a:sym typeface="Arial"/>
            </a:endParaRPr>
          </a:p>
          <a:p>
            <a:pPr marL="457200" lvl="0" indent="-317500" algn="l" rtl="0">
              <a:spcBef>
                <a:spcPts val="0"/>
              </a:spcBef>
              <a:spcAft>
                <a:spcPts val="0"/>
              </a:spcAft>
              <a:buClr>
                <a:srgbClr val="000000"/>
              </a:buClr>
              <a:buSzPts val="1400"/>
              <a:buFont typeface="Arial"/>
              <a:buChar char="●"/>
            </a:pPr>
            <a:r>
              <a:rPr lang="it" sz="1400" dirty="0">
                <a:solidFill>
                  <a:srgbClr val="000000"/>
                </a:solidFill>
                <a:latin typeface="Arial"/>
                <a:ea typeface="Arial"/>
                <a:cs typeface="Arial"/>
                <a:sym typeface="Arial"/>
              </a:rPr>
              <a:t>Following rows contain pairs of double and represent the domain bounds for each dimension.</a:t>
            </a:r>
            <a:endParaRPr sz="1400" dirty="0">
              <a:solidFill>
                <a:srgbClr val="000000"/>
              </a:solidFill>
              <a:latin typeface="Arial"/>
              <a:ea typeface="Arial"/>
              <a:cs typeface="Arial"/>
              <a:sym typeface="Arial"/>
            </a:endParaRPr>
          </a:p>
          <a:p>
            <a:pPr marL="0" lvl="0" indent="0" algn="l" rtl="0">
              <a:spcBef>
                <a:spcPts val="1200"/>
              </a:spcBef>
              <a:spcAft>
                <a:spcPts val="0"/>
              </a:spcAft>
              <a:buNone/>
            </a:pPr>
            <a:endParaRPr sz="1400" dirty="0">
              <a:solidFill>
                <a:srgbClr val="000000"/>
              </a:solidFill>
              <a:latin typeface="Arial"/>
              <a:ea typeface="Arial"/>
              <a:cs typeface="Arial"/>
              <a:sym typeface="Arial"/>
            </a:endParaRPr>
          </a:p>
          <a:p>
            <a:pPr marL="0" lvl="0" indent="0" algn="l" rtl="0">
              <a:spcBef>
                <a:spcPts val="1200"/>
              </a:spcBef>
              <a:spcAft>
                <a:spcPts val="1200"/>
              </a:spcAft>
              <a:buNone/>
            </a:pPr>
            <a:endParaRPr sz="1400" dirty="0">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3"/>
          <p:cNvSpPr txBox="1">
            <a:spLocks noGrp="1"/>
          </p:cNvSpPr>
          <p:nvPr>
            <p:ph type="title"/>
          </p:nvPr>
        </p:nvSpPr>
        <p:spPr>
          <a:xfrm>
            <a:off x="819150" y="488761"/>
            <a:ext cx="7505700" cy="954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it" dirty="0"/>
              <a:t>Function parsing</a:t>
            </a: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p:txBody>
      </p:sp>
      <p:sp>
        <p:nvSpPr>
          <p:cNvPr id="191" name="Google Shape;191;p23"/>
          <p:cNvSpPr txBox="1">
            <a:spLocks noGrp="1"/>
          </p:cNvSpPr>
          <p:nvPr>
            <p:ph type="body" idx="1"/>
          </p:nvPr>
        </p:nvSpPr>
        <p:spPr>
          <a:xfrm>
            <a:off x="819150" y="1505163"/>
            <a:ext cx="7505700" cy="2822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t" sz="1400" dirty="0">
                <a:solidFill>
                  <a:srgbClr val="000000"/>
                </a:solidFill>
                <a:latin typeface="Arial"/>
                <a:ea typeface="Arial"/>
                <a:cs typeface="Arial"/>
                <a:sym typeface="Arial"/>
              </a:rPr>
              <a:t>The tool that we use to evaluate the function in different points is muParser. </a:t>
            </a:r>
            <a:endParaRPr sz="1400" dirty="0">
              <a:solidFill>
                <a:srgbClr val="000000"/>
              </a:solidFill>
              <a:latin typeface="Arial"/>
              <a:ea typeface="Arial"/>
              <a:cs typeface="Arial"/>
              <a:sym typeface="Arial"/>
            </a:endParaRPr>
          </a:p>
          <a:p>
            <a:pPr marL="0" lvl="0" indent="0" algn="l" rtl="0">
              <a:spcBef>
                <a:spcPts val="1200"/>
              </a:spcBef>
              <a:spcAft>
                <a:spcPts val="0"/>
              </a:spcAft>
              <a:buNone/>
            </a:pPr>
            <a:r>
              <a:rPr lang="it" sz="1400" dirty="0">
                <a:solidFill>
                  <a:srgbClr val="000000"/>
                </a:solidFill>
                <a:latin typeface="Arial"/>
                <a:ea typeface="Arial"/>
                <a:cs typeface="Arial"/>
                <a:sym typeface="Arial"/>
              </a:rPr>
              <a:t>First of all, we create an object of type </a:t>
            </a:r>
            <a:r>
              <a:rPr lang="it" sz="1400" dirty="0">
                <a:solidFill>
                  <a:srgbClr val="000000"/>
                </a:solidFill>
                <a:highlight>
                  <a:srgbClr val="FFFFFF"/>
                </a:highlight>
                <a:latin typeface="Courier New"/>
                <a:ea typeface="Courier New"/>
                <a:cs typeface="Courier New"/>
                <a:sym typeface="Courier New"/>
              </a:rPr>
              <a:t>mu::</a:t>
            </a:r>
            <a:r>
              <a:rPr lang="it" sz="1400" dirty="0">
                <a:solidFill>
                  <a:srgbClr val="2B91AF"/>
                </a:solidFill>
                <a:highlight>
                  <a:srgbClr val="FFFFFF"/>
                </a:highlight>
                <a:latin typeface="Courier New"/>
                <a:ea typeface="Courier New"/>
                <a:cs typeface="Courier New"/>
                <a:sym typeface="Courier New"/>
              </a:rPr>
              <a:t>Parser</a:t>
            </a:r>
            <a:r>
              <a:rPr lang="it" sz="1400" dirty="0">
                <a:solidFill>
                  <a:srgbClr val="000000"/>
                </a:solidFill>
                <a:highlight>
                  <a:srgbClr val="FFFFFF"/>
                </a:highlight>
                <a:latin typeface="Courier New"/>
                <a:ea typeface="Courier New"/>
                <a:cs typeface="Courier New"/>
                <a:sym typeface="Courier New"/>
              </a:rPr>
              <a:t> </a:t>
            </a:r>
            <a:r>
              <a:rPr lang="it" sz="1400" dirty="0">
                <a:solidFill>
                  <a:srgbClr val="000000"/>
                </a:solidFill>
                <a:highlight>
                  <a:srgbClr val="FFFFFF"/>
                </a:highlight>
                <a:latin typeface="Arial"/>
                <a:ea typeface="Arial"/>
                <a:cs typeface="Arial"/>
                <a:sym typeface="Arial"/>
              </a:rPr>
              <a:t>and then we assign the function using the provided method “SetExpr”.</a:t>
            </a:r>
            <a:endParaRPr sz="1400" dirty="0">
              <a:solidFill>
                <a:srgbClr val="000000"/>
              </a:solidFill>
              <a:highlight>
                <a:srgbClr val="FFFFFF"/>
              </a:highlight>
              <a:latin typeface="Arial"/>
              <a:ea typeface="Arial"/>
              <a:cs typeface="Arial"/>
              <a:sym typeface="Arial"/>
            </a:endParaRPr>
          </a:p>
          <a:p>
            <a:pPr marL="0" lvl="0" indent="0" algn="l" rtl="0">
              <a:spcBef>
                <a:spcPts val="1200"/>
              </a:spcBef>
              <a:spcAft>
                <a:spcPts val="0"/>
              </a:spcAft>
              <a:buNone/>
            </a:pPr>
            <a:r>
              <a:rPr lang="it" sz="1400" dirty="0">
                <a:solidFill>
                  <a:srgbClr val="000000"/>
                </a:solidFill>
                <a:highlight>
                  <a:srgbClr val="FFFFFF"/>
                </a:highlight>
                <a:latin typeface="Arial"/>
                <a:ea typeface="Arial"/>
                <a:cs typeface="Arial"/>
                <a:sym typeface="Arial"/>
              </a:rPr>
              <a:t>Our function has a different variable for each dimension. Those variables are called in the input file x1, x2, …, xn.</a:t>
            </a:r>
            <a:endParaRPr sz="1400" dirty="0">
              <a:solidFill>
                <a:srgbClr val="000000"/>
              </a:solidFill>
              <a:highlight>
                <a:srgbClr val="FFFFFF"/>
              </a:highlight>
              <a:latin typeface="Arial"/>
              <a:ea typeface="Arial"/>
              <a:cs typeface="Arial"/>
              <a:sym typeface="Arial"/>
            </a:endParaRPr>
          </a:p>
          <a:p>
            <a:pPr marL="0" lvl="0" indent="0" algn="l" rtl="0">
              <a:spcBef>
                <a:spcPts val="1200"/>
              </a:spcBef>
              <a:spcAft>
                <a:spcPts val="1200"/>
              </a:spcAft>
              <a:buNone/>
            </a:pPr>
            <a:r>
              <a:rPr lang="it" sz="1400" dirty="0">
                <a:solidFill>
                  <a:srgbClr val="000000"/>
                </a:solidFill>
                <a:highlight>
                  <a:srgbClr val="FFFFFF"/>
                </a:highlight>
                <a:latin typeface="Arial"/>
                <a:ea typeface="Arial"/>
                <a:cs typeface="Arial"/>
                <a:sym typeface="Arial"/>
              </a:rPr>
              <a:t>To evaluate the function in a certain point we need to assign the coordinates to each variable and then run the </a:t>
            </a:r>
            <a:r>
              <a:rPr lang="it" sz="1400" dirty="0">
                <a:solidFill>
                  <a:srgbClr val="000000"/>
                </a:solidFill>
                <a:latin typeface="Arial"/>
                <a:ea typeface="Arial"/>
                <a:cs typeface="Arial"/>
                <a:sym typeface="Arial"/>
              </a:rPr>
              <a:t>eval() method provided by the muParser library.</a:t>
            </a:r>
            <a:endParaRPr sz="1400" dirty="0">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4"/>
          <p:cNvSpPr txBox="1">
            <a:spLocks noGrp="1"/>
          </p:cNvSpPr>
          <p:nvPr>
            <p:ph type="title"/>
          </p:nvPr>
        </p:nvSpPr>
        <p:spPr>
          <a:xfrm>
            <a:off x="819150" y="444156"/>
            <a:ext cx="7505700" cy="954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it" dirty="0"/>
              <a:t>Domain</a:t>
            </a:r>
            <a:endParaRPr dirty="0"/>
          </a:p>
        </p:txBody>
      </p:sp>
      <p:sp>
        <p:nvSpPr>
          <p:cNvPr id="197" name="Google Shape;197;p24"/>
          <p:cNvSpPr txBox="1">
            <a:spLocks noGrp="1"/>
          </p:cNvSpPr>
          <p:nvPr>
            <p:ph type="body" idx="1"/>
          </p:nvPr>
        </p:nvSpPr>
        <p:spPr>
          <a:xfrm>
            <a:off x="819150" y="1259836"/>
            <a:ext cx="7505700" cy="2822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t" sz="1400" dirty="0">
                <a:solidFill>
                  <a:srgbClr val="000000"/>
                </a:solidFill>
                <a:latin typeface="Arial"/>
                <a:ea typeface="Arial"/>
                <a:cs typeface="Arial"/>
                <a:sym typeface="Arial"/>
              </a:rPr>
              <a:t>This class holds all the informations regarding the domain on which is evaluated the function.</a:t>
            </a:r>
            <a:endParaRPr sz="1400" dirty="0">
              <a:solidFill>
                <a:srgbClr val="000000"/>
              </a:solidFill>
              <a:latin typeface="Arial"/>
              <a:ea typeface="Arial"/>
              <a:cs typeface="Arial"/>
              <a:sym typeface="Arial"/>
            </a:endParaRPr>
          </a:p>
          <a:p>
            <a:pPr marL="0" lvl="0" indent="0" algn="l" rtl="0">
              <a:spcBef>
                <a:spcPts val="1200"/>
              </a:spcBef>
              <a:spcAft>
                <a:spcPts val="0"/>
              </a:spcAft>
              <a:buNone/>
            </a:pPr>
            <a:r>
              <a:rPr lang="it" sz="1400" dirty="0">
                <a:solidFill>
                  <a:srgbClr val="000000"/>
                </a:solidFill>
                <a:latin typeface="Arial"/>
                <a:ea typeface="Arial"/>
                <a:cs typeface="Arial"/>
                <a:sym typeface="Arial"/>
              </a:rPr>
              <a:t>It has several methods that are helpful during the execution of the simulated annealing algorithm, such as:</a:t>
            </a:r>
            <a:endParaRPr sz="1400" dirty="0">
              <a:solidFill>
                <a:srgbClr val="000000"/>
              </a:solidFill>
              <a:latin typeface="Arial"/>
              <a:ea typeface="Arial"/>
              <a:cs typeface="Arial"/>
              <a:sym typeface="Arial"/>
            </a:endParaRPr>
          </a:p>
          <a:p>
            <a:pPr marL="457200" lvl="0" indent="-317500" algn="l" rtl="0">
              <a:spcBef>
                <a:spcPts val="1200"/>
              </a:spcBef>
              <a:spcAft>
                <a:spcPts val="0"/>
              </a:spcAft>
              <a:buClr>
                <a:srgbClr val="000000"/>
              </a:buClr>
              <a:buSzPts val="1400"/>
              <a:buFont typeface="Arial"/>
              <a:buChar char="●"/>
            </a:pPr>
            <a:r>
              <a:rPr lang="it" sz="1400" dirty="0">
                <a:solidFill>
                  <a:srgbClr val="000000"/>
                </a:solidFill>
                <a:latin typeface="Arial"/>
                <a:ea typeface="Arial"/>
                <a:cs typeface="Arial"/>
                <a:sym typeface="Arial"/>
              </a:rPr>
              <a:t>generateInitialSolution(), it generates a random starting point into the domain;</a:t>
            </a:r>
            <a:endParaRPr sz="1400" dirty="0">
              <a:solidFill>
                <a:srgbClr val="000000"/>
              </a:solidFill>
              <a:latin typeface="Arial"/>
              <a:ea typeface="Arial"/>
              <a:cs typeface="Arial"/>
              <a:sym typeface="Arial"/>
            </a:endParaRPr>
          </a:p>
          <a:p>
            <a:pPr marL="457200" lvl="0" indent="-317500" algn="l" rtl="0">
              <a:spcBef>
                <a:spcPts val="0"/>
              </a:spcBef>
              <a:spcAft>
                <a:spcPts val="0"/>
              </a:spcAft>
              <a:buClr>
                <a:srgbClr val="000000"/>
              </a:buClr>
              <a:buSzPts val="1400"/>
              <a:buFont typeface="Arial"/>
              <a:buChar char="●"/>
            </a:pPr>
            <a:r>
              <a:rPr lang="it" sz="1400" dirty="0">
                <a:solidFill>
                  <a:srgbClr val="000000"/>
                </a:solidFill>
                <a:latin typeface="Arial"/>
                <a:ea typeface="Arial"/>
                <a:cs typeface="Arial"/>
                <a:sym typeface="Arial"/>
              </a:rPr>
              <a:t>generateStepsize(), it generate the maximum step that is possible to do from the starting point to obtain a neighbor point;</a:t>
            </a:r>
            <a:endParaRPr sz="1400" dirty="0">
              <a:solidFill>
                <a:srgbClr val="000000"/>
              </a:solidFill>
              <a:latin typeface="Arial"/>
              <a:ea typeface="Arial"/>
              <a:cs typeface="Arial"/>
              <a:sym typeface="Arial"/>
            </a:endParaRPr>
          </a:p>
          <a:p>
            <a:pPr marL="457200" lvl="0" indent="-317500" algn="l" rtl="0">
              <a:spcBef>
                <a:spcPts val="0"/>
              </a:spcBef>
              <a:spcAft>
                <a:spcPts val="0"/>
              </a:spcAft>
              <a:buClr>
                <a:srgbClr val="000000"/>
              </a:buClr>
              <a:buSzPts val="1400"/>
              <a:buFont typeface="Arial"/>
              <a:buChar char="●"/>
            </a:pPr>
            <a:r>
              <a:rPr lang="it" sz="1400" dirty="0">
                <a:solidFill>
                  <a:srgbClr val="000000"/>
                </a:solidFill>
                <a:latin typeface="Arial"/>
                <a:ea typeface="Arial"/>
                <a:cs typeface="Arial"/>
                <a:sym typeface="Arial"/>
              </a:rPr>
              <a:t>generateNewPoint(std::vector&lt;double&gt; currentPoint, std::vector&lt;double&gt;&amp; stepsize), it generates a new point close to the one provided as parameter.</a:t>
            </a:r>
            <a:endParaRPr sz="1400" dirty="0">
              <a:solidFill>
                <a:srgbClr val="000000"/>
              </a:solidFill>
              <a:latin typeface="Arial"/>
              <a:ea typeface="Arial"/>
              <a:cs typeface="Arial"/>
              <a:sym typeface="Arial"/>
            </a:endParaRPr>
          </a:p>
          <a:p>
            <a:pPr marL="0" lvl="0" indent="0" algn="l" rtl="0">
              <a:spcBef>
                <a:spcPts val="1200"/>
              </a:spcBef>
              <a:spcAft>
                <a:spcPts val="0"/>
              </a:spcAft>
              <a:buNone/>
            </a:pPr>
            <a:endParaRPr sz="1400" dirty="0">
              <a:solidFill>
                <a:srgbClr val="000000"/>
              </a:solidFill>
              <a:latin typeface="Arial"/>
              <a:ea typeface="Arial"/>
              <a:cs typeface="Arial"/>
              <a:sym typeface="Arial"/>
            </a:endParaRPr>
          </a:p>
          <a:p>
            <a:pPr marL="0" lvl="0" indent="0" algn="l" rtl="0">
              <a:spcBef>
                <a:spcPts val="1200"/>
              </a:spcBef>
              <a:spcAft>
                <a:spcPts val="1200"/>
              </a:spcAft>
              <a:buNone/>
            </a:pPr>
            <a:endParaRPr sz="1400" dirty="0">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5"/>
          <p:cNvSpPr txBox="1">
            <a:spLocks noGrp="1"/>
          </p:cNvSpPr>
          <p:nvPr>
            <p:ph type="title"/>
          </p:nvPr>
        </p:nvSpPr>
        <p:spPr>
          <a:xfrm>
            <a:off x="819150" y="459024"/>
            <a:ext cx="7505700" cy="954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it" dirty="0"/>
              <a:t>generateInitialSolution()</a:t>
            </a:r>
            <a:endParaRPr dirty="0"/>
          </a:p>
        </p:txBody>
      </p:sp>
      <p:pic>
        <p:nvPicPr>
          <p:cNvPr id="203" name="Google Shape;203;p25"/>
          <p:cNvPicPr preferRelativeResize="0"/>
          <p:nvPr/>
        </p:nvPicPr>
        <p:blipFill>
          <a:blip r:embed="rId3">
            <a:alphaModFix/>
          </a:blip>
          <a:stretch>
            <a:fillRect/>
          </a:stretch>
        </p:blipFill>
        <p:spPr>
          <a:xfrm>
            <a:off x="414337" y="1547812"/>
            <a:ext cx="8315325" cy="2047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6"/>
          <p:cNvSpPr txBox="1">
            <a:spLocks noGrp="1"/>
          </p:cNvSpPr>
          <p:nvPr>
            <p:ph type="title"/>
          </p:nvPr>
        </p:nvSpPr>
        <p:spPr>
          <a:xfrm>
            <a:off x="819137" y="511063"/>
            <a:ext cx="7505700" cy="954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it" dirty="0"/>
              <a:t>generateStepsize()</a:t>
            </a:r>
            <a:endParaRPr dirty="0"/>
          </a:p>
        </p:txBody>
      </p:sp>
      <p:pic>
        <p:nvPicPr>
          <p:cNvPr id="209" name="Google Shape;209;p26"/>
          <p:cNvPicPr preferRelativeResize="0"/>
          <p:nvPr/>
        </p:nvPicPr>
        <p:blipFill>
          <a:blip r:embed="rId3">
            <a:alphaModFix/>
          </a:blip>
          <a:stretch>
            <a:fillRect/>
          </a:stretch>
        </p:blipFill>
        <p:spPr>
          <a:xfrm>
            <a:off x="471475" y="1800200"/>
            <a:ext cx="8201025" cy="2114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7"/>
          <p:cNvSpPr txBox="1">
            <a:spLocks noGrp="1"/>
          </p:cNvSpPr>
          <p:nvPr>
            <p:ph type="title"/>
          </p:nvPr>
        </p:nvSpPr>
        <p:spPr>
          <a:xfrm>
            <a:off x="819150" y="481926"/>
            <a:ext cx="7505700" cy="954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it" dirty="0"/>
              <a:t>generateNewPoint()</a:t>
            </a:r>
            <a:endParaRPr dirty="0"/>
          </a:p>
        </p:txBody>
      </p:sp>
      <p:pic>
        <p:nvPicPr>
          <p:cNvPr id="215" name="Google Shape;215;p27"/>
          <p:cNvPicPr preferRelativeResize="0"/>
          <p:nvPr/>
        </p:nvPicPr>
        <p:blipFill>
          <a:blip r:embed="rId3">
            <a:alphaModFix/>
          </a:blip>
          <a:stretch>
            <a:fillRect/>
          </a:stretch>
        </p:blipFill>
        <p:spPr>
          <a:xfrm>
            <a:off x="1762710" y="1318275"/>
            <a:ext cx="5618579" cy="30384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8"/>
          <p:cNvSpPr txBox="1">
            <a:spLocks noGrp="1"/>
          </p:cNvSpPr>
          <p:nvPr>
            <p:ph type="title"/>
          </p:nvPr>
        </p:nvSpPr>
        <p:spPr>
          <a:xfrm>
            <a:off x="819150" y="444156"/>
            <a:ext cx="7505700" cy="954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it" dirty="0"/>
              <a:t>SimulatedAnnealing</a:t>
            </a:r>
            <a:endParaRPr dirty="0"/>
          </a:p>
        </p:txBody>
      </p:sp>
      <p:sp>
        <p:nvSpPr>
          <p:cNvPr id="221" name="Google Shape;221;p28"/>
          <p:cNvSpPr txBox="1">
            <a:spLocks noGrp="1"/>
          </p:cNvSpPr>
          <p:nvPr>
            <p:ph type="body" idx="1"/>
          </p:nvPr>
        </p:nvSpPr>
        <p:spPr>
          <a:xfrm>
            <a:off x="819150" y="1398756"/>
            <a:ext cx="7505700" cy="2822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t" sz="1400" dirty="0">
                <a:solidFill>
                  <a:srgbClr val="000000"/>
                </a:solidFill>
                <a:latin typeface="Arial"/>
                <a:ea typeface="Arial"/>
                <a:cs typeface="Arial"/>
                <a:sym typeface="Arial"/>
              </a:rPr>
              <a:t>This class contains the actual methods that give us the possibility to perform the simulated annealing. Before starting the computation, we initialize the class with a set of values used during the execution, such as:</a:t>
            </a:r>
            <a:endParaRPr sz="1400" dirty="0">
              <a:solidFill>
                <a:srgbClr val="000000"/>
              </a:solidFill>
              <a:latin typeface="Arial"/>
              <a:ea typeface="Arial"/>
              <a:cs typeface="Arial"/>
              <a:sym typeface="Arial"/>
            </a:endParaRPr>
          </a:p>
          <a:p>
            <a:pPr marL="457200" lvl="0" indent="-317500" algn="l" rtl="0">
              <a:spcBef>
                <a:spcPts val="1200"/>
              </a:spcBef>
              <a:spcAft>
                <a:spcPts val="0"/>
              </a:spcAft>
              <a:buClr>
                <a:srgbClr val="000000"/>
              </a:buClr>
              <a:buSzPts val="1400"/>
              <a:buFont typeface="Arial"/>
              <a:buChar char="●"/>
            </a:pPr>
            <a:r>
              <a:rPr lang="it" sz="1400" b="1" dirty="0">
                <a:solidFill>
                  <a:srgbClr val="000000"/>
                </a:solidFill>
                <a:latin typeface="Arial"/>
                <a:ea typeface="Arial"/>
                <a:cs typeface="Arial"/>
                <a:sym typeface="Arial"/>
              </a:rPr>
              <a:t>L</a:t>
            </a:r>
            <a:r>
              <a:rPr lang="it" sz="1400" dirty="0">
                <a:solidFill>
                  <a:srgbClr val="000000"/>
                </a:solidFill>
                <a:latin typeface="Arial"/>
                <a:ea typeface="Arial"/>
                <a:cs typeface="Arial"/>
                <a:sym typeface="Arial"/>
              </a:rPr>
              <a:t>, the number of iterations performed for each value assumed by the temperature;</a:t>
            </a:r>
            <a:endParaRPr sz="1400" dirty="0">
              <a:solidFill>
                <a:srgbClr val="000000"/>
              </a:solidFill>
              <a:latin typeface="Arial"/>
              <a:ea typeface="Arial"/>
              <a:cs typeface="Arial"/>
              <a:sym typeface="Arial"/>
            </a:endParaRPr>
          </a:p>
          <a:p>
            <a:pPr marL="457200" lvl="0" indent="-317500" algn="l" rtl="0">
              <a:spcBef>
                <a:spcPts val="0"/>
              </a:spcBef>
              <a:spcAft>
                <a:spcPts val="0"/>
              </a:spcAft>
              <a:buClr>
                <a:srgbClr val="000000"/>
              </a:buClr>
              <a:buSzPts val="1400"/>
              <a:buFont typeface="Arial"/>
              <a:buChar char="●"/>
            </a:pPr>
            <a:r>
              <a:rPr lang="it" sz="1400" b="1" dirty="0">
                <a:solidFill>
                  <a:srgbClr val="000000"/>
                </a:solidFill>
                <a:latin typeface="Arial"/>
                <a:ea typeface="Arial"/>
                <a:cs typeface="Arial"/>
                <a:sym typeface="Arial"/>
              </a:rPr>
              <a:t>T</a:t>
            </a:r>
            <a:r>
              <a:rPr lang="it" sz="1400" dirty="0">
                <a:solidFill>
                  <a:srgbClr val="000000"/>
                </a:solidFill>
                <a:latin typeface="Arial"/>
                <a:ea typeface="Arial"/>
                <a:cs typeface="Arial"/>
                <a:sym typeface="Arial"/>
              </a:rPr>
              <a:t>, the temperature;</a:t>
            </a:r>
            <a:endParaRPr sz="1400" dirty="0">
              <a:solidFill>
                <a:srgbClr val="000000"/>
              </a:solidFill>
              <a:latin typeface="Arial"/>
              <a:ea typeface="Arial"/>
              <a:cs typeface="Arial"/>
              <a:sym typeface="Arial"/>
            </a:endParaRPr>
          </a:p>
          <a:p>
            <a:pPr marL="457200" lvl="0" indent="-317500" algn="l" rtl="0">
              <a:spcBef>
                <a:spcPts val="0"/>
              </a:spcBef>
              <a:spcAft>
                <a:spcPts val="0"/>
              </a:spcAft>
              <a:buClr>
                <a:srgbClr val="000000"/>
              </a:buClr>
              <a:buSzPts val="1400"/>
              <a:buFont typeface="Arial"/>
              <a:buChar char="●"/>
            </a:pPr>
            <a:r>
              <a:rPr lang="it" sz="1400" b="1" dirty="0">
                <a:solidFill>
                  <a:srgbClr val="000000"/>
                </a:solidFill>
                <a:latin typeface="Arial"/>
                <a:ea typeface="Arial"/>
                <a:cs typeface="Arial"/>
                <a:sym typeface="Arial"/>
              </a:rPr>
              <a:t>alpha</a:t>
            </a:r>
            <a:r>
              <a:rPr lang="it" sz="1400" dirty="0">
                <a:solidFill>
                  <a:srgbClr val="000000"/>
                </a:solidFill>
                <a:latin typeface="Arial"/>
                <a:ea typeface="Arial"/>
                <a:cs typeface="Arial"/>
                <a:sym typeface="Arial"/>
              </a:rPr>
              <a:t>, the temperature reduction factor - after L iterations, we perform T = T * alpha;</a:t>
            </a:r>
            <a:endParaRPr sz="1400" dirty="0">
              <a:solidFill>
                <a:srgbClr val="000000"/>
              </a:solidFill>
              <a:latin typeface="Arial"/>
              <a:ea typeface="Arial"/>
              <a:cs typeface="Arial"/>
              <a:sym typeface="Arial"/>
            </a:endParaRPr>
          </a:p>
          <a:p>
            <a:pPr marL="457200" lvl="0" indent="-317500" algn="l" rtl="0">
              <a:spcBef>
                <a:spcPts val="0"/>
              </a:spcBef>
              <a:spcAft>
                <a:spcPts val="0"/>
              </a:spcAft>
              <a:buClr>
                <a:srgbClr val="000000"/>
              </a:buClr>
              <a:buSzPts val="1400"/>
              <a:buFont typeface="Arial"/>
              <a:buChar char="●"/>
            </a:pPr>
            <a:r>
              <a:rPr lang="it" sz="1400" b="1" dirty="0">
                <a:solidFill>
                  <a:srgbClr val="000000"/>
                </a:solidFill>
                <a:latin typeface="Arial"/>
                <a:ea typeface="Arial"/>
                <a:cs typeface="Arial"/>
                <a:sym typeface="Arial"/>
              </a:rPr>
              <a:t>tol</a:t>
            </a:r>
            <a:r>
              <a:rPr lang="it" sz="1400" dirty="0">
                <a:solidFill>
                  <a:srgbClr val="000000"/>
                </a:solidFill>
                <a:latin typeface="Arial"/>
                <a:ea typeface="Arial"/>
                <a:cs typeface="Arial"/>
                <a:sym typeface="Arial"/>
              </a:rPr>
              <a:t>, the tolerance under which the algorithm stops its execution;</a:t>
            </a:r>
            <a:endParaRPr sz="1400" dirty="0">
              <a:solidFill>
                <a:srgbClr val="000000"/>
              </a:solidFill>
              <a:latin typeface="Arial"/>
              <a:ea typeface="Arial"/>
              <a:cs typeface="Arial"/>
              <a:sym typeface="Arial"/>
            </a:endParaRPr>
          </a:p>
          <a:p>
            <a:pPr marL="457200" lvl="0" indent="-317500" algn="l" rtl="0">
              <a:spcBef>
                <a:spcPts val="0"/>
              </a:spcBef>
              <a:spcAft>
                <a:spcPts val="0"/>
              </a:spcAft>
              <a:buClr>
                <a:srgbClr val="000000"/>
              </a:buClr>
              <a:buSzPts val="1400"/>
              <a:buFont typeface="Arial"/>
              <a:buChar char="●"/>
            </a:pPr>
            <a:r>
              <a:rPr lang="it" sz="1400" b="1" dirty="0">
                <a:solidFill>
                  <a:srgbClr val="000000"/>
                </a:solidFill>
                <a:latin typeface="Arial"/>
                <a:ea typeface="Arial"/>
                <a:cs typeface="Arial"/>
                <a:sym typeface="Arial"/>
              </a:rPr>
              <a:t>fsolution</a:t>
            </a:r>
            <a:r>
              <a:rPr lang="it" sz="1400" dirty="0">
                <a:solidFill>
                  <a:srgbClr val="000000"/>
                </a:solidFill>
                <a:latin typeface="Arial"/>
                <a:ea typeface="Arial"/>
                <a:cs typeface="Arial"/>
                <a:sym typeface="Arial"/>
              </a:rPr>
              <a:t>, the evaluation of f in the current point;</a:t>
            </a:r>
            <a:endParaRPr sz="1400" dirty="0">
              <a:solidFill>
                <a:srgbClr val="000000"/>
              </a:solidFill>
              <a:latin typeface="Arial"/>
              <a:ea typeface="Arial"/>
              <a:cs typeface="Arial"/>
              <a:sym typeface="Arial"/>
            </a:endParaRPr>
          </a:p>
          <a:p>
            <a:pPr marL="457200" lvl="0" indent="-317500" algn="l" rtl="0">
              <a:spcBef>
                <a:spcPts val="0"/>
              </a:spcBef>
              <a:spcAft>
                <a:spcPts val="0"/>
              </a:spcAft>
              <a:buClr>
                <a:srgbClr val="000000"/>
              </a:buClr>
              <a:buSzPts val="1400"/>
              <a:buFont typeface="Arial"/>
              <a:buChar char="●"/>
            </a:pPr>
            <a:r>
              <a:rPr lang="it" sz="1400" b="1" dirty="0">
                <a:solidFill>
                  <a:srgbClr val="000000"/>
                </a:solidFill>
                <a:latin typeface="Arial"/>
                <a:ea typeface="Arial"/>
                <a:cs typeface="Arial"/>
                <a:sym typeface="Arial"/>
              </a:rPr>
              <a:t>solution</a:t>
            </a:r>
            <a:r>
              <a:rPr lang="it" sz="1400" dirty="0">
                <a:solidFill>
                  <a:srgbClr val="000000"/>
                </a:solidFill>
                <a:latin typeface="Arial"/>
                <a:ea typeface="Arial"/>
                <a:cs typeface="Arial"/>
                <a:sym typeface="Arial"/>
              </a:rPr>
              <a:t>, the best point obtained during the execution;</a:t>
            </a:r>
            <a:endParaRPr sz="1400" dirty="0">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9"/>
          <p:cNvSpPr txBox="1">
            <a:spLocks noGrp="1"/>
          </p:cNvSpPr>
          <p:nvPr>
            <p:ph type="title"/>
          </p:nvPr>
        </p:nvSpPr>
        <p:spPr>
          <a:xfrm>
            <a:off x="819150" y="503629"/>
            <a:ext cx="7505700" cy="954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it" dirty="0"/>
              <a:t>SimulatedAnnealing</a:t>
            </a:r>
            <a:endParaRPr dirty="0"/>
          </a:p>
        </p:txBody>
      </p:sp>
      <p:sp>
        <p:nvSpPr>
          <p:cNvPr id="227" name="Google Shape;227;p29"/>
          <p:cNvSpPr txBox="1">
            <a:spLocks noGrp="1"/>
          </p:cNvSpPr>
          <p:nvPr>
            <p:ph type="body" idx="1"/>
          </p:nvPr>
        </p:nvSpPr>
        <p:spPr>
          <a:xfrm>
            <a:off x="819150" y="1458229"/>
            <a:ext cx="7505700" cy="28221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it" sz="1400" dirty="0">
                <a:solidFill>
                  <a:srgbClr val="000000"/>
                </a:solidFill>
                <a:latin typeface="Arial"/>
                <a:ea typeface="Arial"/>
                <a:cs typeface="Arial"/>
                <a:sym typeface="Arial"/>
              </a:rPr>
              <a:t>The methods associated to the class are:</a:t>
            </a:r>
            <a:endParaRPr sz="1400" dirty="0">
              <a:solidFill>
                <a:srgbClr val="000000"/>
              </a:solidFill>
              <a:latin typeface="Arial"/>
              <a:ea typeface="Arial"/>
              <a:cs typeface="Arial"/>
              <a:sym typeface="Arial"/>
            </a:endParaRPr>
          </a:p>
          <a:p>
            <a:pPr marL="457200" lvl="0" indent="-317500" algn="l" rtl="0">
              <a:spcBef>
                <a:spcPts val="1200"/>
              </a:spcBef>
              <a:spcAft>
                <a:spcPts val="0"/>
              </a:spcAft>
              <a:buClr>
                <a:srgbClr val="000000"/>
              </a:buClr>
              <a:buSzPts val="1400"/>
              <a:buFont typeface="Arial"/>
              <a:buChar char="●"/>
            </a:pPr>
            <a:r>
              <a:rPr lang="it" sz="1400" dirty="0">
                <a:solidFill>
                  <a:srgbClr val="000000"/>
                </a:solidFill>
                <a:latin typeface="Arial"/>
                <a:ea typeface="Arial"/>
                <a:cs typeface="Arial"/>
                <a:sym typeface="Arial"/>
              </a:rPr>
              <a:t>findMinimum(Domain domain, mu::Parser parser), that performs the core part of the Simulated Annealing algorithm on a single point;  </a:t>
            </a:r>
            <a:endParaRPr sz="1400" dirty="0">
              <a:solidFill>
                <a:srgbClr val="000000"/>
              </a:solidFill>
              <a:latin typeface="Arial"/>
              <a:ea typeface="Arial"/>
              <a:cs typeface="Arial"/>
              <a:sym typeface="Arial"/>
            </a:endParaRPr>
          </a:p>
          <a:p>
            <a:pPr marL="457200" lvl="0" indent="-317500" algn="l" rtl="0">
              <a:spcBef>
                <a:spcPts val="0"/>
              </a:spcBef>
              <a:spcAft>
                <a:spcPts val="0"/>
              </a:spcAft>
              <a:buClr>
                <a:srgbClr val="000000"/>
              </a:buClr>
              <a:buSzPts val="1400"/>
              <a:buFont typeface="Arial"/>
              <a:buChar char="●"/>
            </a:pPr>
            <a:r>
              <a:rPr lang="it" sz="1400" dirty="0">
                <a:solidFill>
                  <a:srgbClr val="000000"/>
                </a:solidFill>
                <a:latin typeface="Arial"/>
                <a:ea typeface="Arial"/>
                <a:cs typeface="Arial"/>
                <a:sym typeface="Arial"/>
              </a:rPr>
              <a:t>exchangeData(int&amp; dimensions, int&amp; numCurrentPoint), that performs the exchange of data among the different processes;</a:t>
            </a:r>
            <a:endParaRPr sz="1400" dirty="0">
              <a:solidFill>
                <a:srgbClr val="000000"/>
              </a:solidFill>
              <a:latin typeface="Arial"/>
              <a:ea typeface="Arial"/>
              <a:cs typeface="Arial"/>
              <a:sym typeface="Arial"/>
            </a:endParaRPr>
          </a:p>
          <a:p>
            <a:pPr marL="457200" lvl="0" indent="-317500" algn="l" rtl="0">
              <a:spcBef>
                <a:spcPts val="0"/>
              </a:spcBef>
              <a:spcAft>
                <a:spcPts val="0"/>
              </a:spcAft>
              <a:buClr>
                <a:srgbClr val="000000"/>
              </a:buClr>
              <a:buSzPts val="1400"/>
              <a:buFont typeface="Arial"/>
              <a:buChar char="●"/>
            </a:pPr>
            <a:r>
              <a:rPr lang="it" sz="1400" dirty="0">
                <a:solidFill>
                  <a:srgbClr val="000000"/>
                </a:solidFill>
                <a:latin typeface="Arial"/>
                <a:ea typeface="Arial"/>
                <a:cs typeface="Arial"/>
                <a:sym typeface="Arial"/>
              </a:rPr>
              <a:t>simulatedAnnealing(Domain domain, std::string function), that performs:</a:t>
            </a:r>
            <a:endParaRPr sz="1400" dirty="0">
              <a:solidFill>
                <a:srgbClr val="000000"/>
              </a:solidFill>
              <a:latin typeface="Arial"/>
              <a:ea typeface="Arial"/>
              <a:cs typeface="Arial"/>
              <a:sym typeface="Arial"/>
            </a:endParaRPr>
          </a:p>
          <a:p>
            <a:pPr marL="914400" lvl="1" indent="-317500" algn="l" rtl="0">
              <a:spcBef>
                <a:spcPts val="0"/>
              </a:spcBef>
              <a:spcAft>
                <a:spcPts val="0"/>
              </a:spcAft>
              <a:buClr>
                <a:srgbClr val="000000"/>
              </a:buClr>
              <a:buSzPts val="1400"/>
              <a:buFont typeface="Arial"/>
              <a:buChar char="○"/>
            </a:pPr>
            <a:r>
              <a:rPr lang="it" sz="1400" dirty="0">
                <a:solidFill>
                  <a:srgbClr val="000000"/>
                </a:solidFill>
                <a:latin typeface="Arial"/>
                <a:ea typeface="Arial"/>
                <a:cs typeface="Arial"/>
                <a:sym typeface="Arial"/>
              </a:rPr>
              <a:t>findMinimum() as many times as the number of points assigned to each MPI process;</a:t>
            </a:r>
            <a:endParaRPr sz="1400" dirty="0">
              <a:solidFill>
                <a:srgbClr val="000000"/>
              </a:solidFill>
              <a:latin typeface="Arial"/>
              <a:ea typeface="Arial"/>
              <a:cs typeface="Arial"/>
              <a:sym typeface="Arial"/>
            </a:endParaRPr>
          </a:p>
          <a:p>
            <a:pPr marL="914400" lvl="1" indent="-317500" algn="l" rtl="0">
              <a:spcBef>
                <a:spcPts val="0"/>
              </a:spcBef>
              <a:spcAft>
                <a:spcPts val="0"/>
              </a:spcAft>
              <a:buClr>
                <a:srgbClr val="000000"/>
              </a:buClr>
              <a:buSzPts val="1400"/>
              <a:buFont typeface="Arial"/>
              <a:buChar char="○"/>
            </a:pPr>
            <a:r>
              <a:rPr lang="it" sz="1400" dirty="0">
                <a:solidFill>
                  <a:srgbClr val="000000"/>
                </a:solidFill>
                <a:latin typeface="Arial"/>
                <a:ea typeface="Arial"/>
                <a:cs typeface="Arial"/>
                <a:sym typeface="Arial"/>
              </a:rPr>
              <a:t>exhangeData(). </a:t>
            </a:r>
            <a:endParaRPr sz="1400" dirty="0">
              <a:solidFill>
                <a:srgbClr val="000000"/>
              </a:solidFill>
              <a:latin typeface="Arial"/>
              <a:ea typeface="Arial"/>
              <a:cs typeface="Arial"/>
              <a:sym typeface="Arial"/>
            </a:endParaRPr>
          </a:p>
          <a:p>
            <a:pPr marL="0" lvl="0" indent="0" algn="l" rtl="0">
              <a:spcBef>
                <a:spcPts val="1200"/>
              </a:spcBef>
              <a:spcAft>
                <a:spcPts val="1200"/>
              </a:spcAft>
              <a:buNone/>
            </a:pPr>
            <a:r>
              <a:rPr lang="it" sz="1400" dirty="0">
                <a:solidFill>
                  <a:srgbClr val="000000"/>
                </a:solidFill>
                <a:latin typeface="Arial"/>
                <a:ea typeface="Arial"/>
                <a:cs typeface="Arial"/>
                <a:sym typeface="Arial"/>
              </a:rPr>
              <a:t>The first 2 methods are actually private methods.</a:t>
            </a:r>
            <a:endParaRPr sz="1400" dirty="0">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0"/>
          <p:cNvSpPr txBox="1">
            <a:spLocks noGrp="1"/>
          </p:cNvSpPr>
          <p:nvPr>
            <p:ph type="title"/>
          </p:nvPr>
        </p:nvSpPr>
        <p:spPr>
          <a:xfrm>
            <a:off x="819150" y="384683"/>
            <a:ext cx="7505700" cy="954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it" dirty="0"/>
              <a:t>findMinimum()</a:t>
            </a:r>
            <a:endParaRPr dirty="0"/>
          </a:p>
        </p:txBody>
      </p:sp>
      <p:pic>
        <p:nvPicPr>
          <p:cNvPr id="233" name="Google Shape;233;p30"/>
          <p:cNvPicPr preferRelativeResize="0"/>
          <p:nvPr/>
        </p:nvPicPr>
        <p:blipFill>
          <a:blip r:embed="rId3">
            <a:alphaModFix/>
          </a:blip>
          <a:stretch>
            <a:fillRect/>
          </a:stretch>
        </p:blipFill>
        <p:spPr>
          <a:xfrm>
            <a:off x="1618999" y="1428289"/>
            <a:ext cx="5906002" cy="3038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1"/>
          <p:cNvSpPr txBox="1">
            <a:spLocks noGrp="1"/>
          </p:cNvSpPr>
          <p:nvPr>
            <p:ph type="title"/>
          </p:nvPr>
        </p:nvSpPr>
        <p:spPr>
          <a:xfrm>
            <a:off x="819150" y="459024"/>
            <a:ext cx="7505700" cy="954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it" dirty="0"/>
              <a:t>exchangeData()</a:t>
            </a:r>
            <a:endParaRPr dirty="0"/>
          </a:p>
        </p:txBody>
      </p:sp>
      <p:pic>
        <p:nvPicPr>
          <p:cNvPr id="1026" name="Picture 2">
            <a:extLst>
              <a:ext uri="{FF2B5EF4-FFF2-40B4-BE49-F238E27FC236}">
                <a16:creationId xmlns:a16="http://schemas.microsoft.com/office/drawing/2014/main" id="{642EA750-CE70-A70D-A6A3-D041CB657F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6481" y="1339308"/>
            <a:ext cx="5611038" cy="32158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4"/>
          <p:cNvSpPr txBox="1">
            <a:spLocks noGrp="1"/>
          </p:cNvSpPr>
          <p:nvPr>
            <p:ph type="title"/>
          </p:nvPr>
        </p:nvSpPr>
        <p:spPr>
          <a:xfrm>
            <a:off x="819150" y="399551"/>
            <a:ext cx="7505700" cy="954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it" dirty="0"/>
              <a:t>Presentation index </a:t>
            </a:r>
            <a:endParaRPr dirty="0"/>
          </a:p>
        </p:txBody>
      </p:sp>
      <p:sp>
        <p:nvSpPr>
          <p:cNvPr id="135" name="Google Shape;135;p14"/>
          <p:cNvSpPr txBox="1">
            <a:spLocks noGrp="1"/>
          </p:cNvSpPr>
          <p:nvPr>
            <p:ph type="body" idx="1"/>
          </p:nvPr>
        </p:nvSpPr>
        <p:spPr>
          <a:xfrm>
            <a:off x="871189" y="1448033"/>
            <a:ext cx="7505700" cy="24480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SzPts val="1500"/>
              <a:buChar char="-"/>
            </a:pPr>
            <a:r>
              <a:rPr lang="it" sz="1500" dirty="0">
                <a:hlinkClick r:id="rId3" action="ppaction://hlinksldjump"/>
              </a:rPr>
              <a:t>Mathematical background</a:t>
            </a:r>
            <a:endParaRPr sz="1500" dirty="0"/>
          </a:p>
          <a:p>
            <a:pPr marL="457200" lvl="0" indent="-323850" algn="l" rtl="0">
              <a:spcBef>
                <a:spcPts val="0"/>
              </a:spcBef>
              <a:spcAft>
                <a:spcPts val="0"/>
              </a:spcAft>
              <a:buSzPts val="1500"/>
              <a:buChar char="-"/>
            </a:pPr>
            <a:r>
              <a:rPr lang="it" sz="1500" dirty="0">
                <a:hlinkClick r:id="rId4" action="ppaction://hlinksldjump"/>
              </a:rPr>
              <a:t>Parallel implementation</a:t>
            </a:r>
            <a:endParaRPr sz="1500" dirty="0"/>
          </a:p>
          <a:p>
            <a:pPr marL="457200" lvl="0" indent="-323850" algn="l" rtl="0">
              <a:spcBef>
                <a:spcPts val="0"/>
              </a:spcBef>
              <a:spcAft>
                <a:spcPts val="0"/>
              </a:spcAft>
              <a:buSzPts val="1500"/>
              <a:buChar char="-"/>
            </a:pPr>
            <a:r>
              <a:rPr lang="it" sz="1500" dirty="0">
                <a:hlinkClick r:id="rId5" action="ppaction://hlinksldjump"/>
              </a:rPr>
              <a:t>Application design</a:t>
            </a:r>
            <a:endParaRPr sz="1500" dirty="0"/>
          </a:p>
          <a:p>
            <a:pPr marL="457200" lvl="0" indent="-323850" algn="l" rtl="0">
              <a:spcBef>
                <a:spcPts val="0"/>
              </a:spcBef>
              <a:spcAft>
                <a:spcPts val="0"/>
              </a:spcAft>
              <a:buSzPts val="1500"/>
              <a:buChar char="-"/>
            </a:pPr>
            <a:r>
              <a:rPr lang="it" sz="1500" dirty="0">
                <a:hlinkClick r:id="rId6" action="ppaction://hlinksldjump"/>
              </a:rPr>
              <a:t>Code implementation</a:t>
            </a:r>
            <a:endParaRPr sz="1500" dirty="0"/>
          </a:p>
          <a:p>
            <a:pPr marL="457200" lvl="0" indent="-323850" algn="l" rtl="0">
              <a:spcBef>
                <a:spcPts val="0"/>
              </a:spcBef>
              <a:spcAft>
                <a:spcPts val="0"/>
              </a:spcAft>
              <a:buSzPts val="1500"/>
              <a:buChar char="-"/>
            </a:pPr>
            <a:r>
              <a:rPr lang="it" sz="1500" dirty="0">
                <a:hlinkClick r:id="rId7" action="ppaction://hlinksldjump"/>
              </a:rPr>
              <a:t>Performance results</a:t>
            </a:r>
            <a:endParaRPr sz="1500" dirty="0"/>
          </a:p>
          <a:p>
            <a:pPr marL="0" lvl="0" indent="0" algn="l" rtl="0">
              <a:spcBef>
                <a:spcPts val="1200"/>
              </a:spcBef>
              <a:spcAft>
                <a:spcPts val="1200"/>
              </a:spcAft>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2"/>
          <p:cNvSpPr txBox="1">
            <a:spLocks noGrp="1"/>
          </p:cNvSpPr>
          <p:nvPr>
            <p:ph type="title"/>
          </p:nvPr>
        </p:nvSpPr>
        <p:spPr>
          <a:xfrm>
            <a:off x="819150" y="413425"/>
            <a:ext cx="7505700" cy="954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it" dirty="0"/>
              <a:t>simulatedAnnealing()</a:t>
            </a:r>
            <a:endParaRPr dirty="0"/>
          </a:p>
        </p:txBody>
      </p:sp>
      <p:pic>
        <p:nvPicPr>
          <p:cNvPr id="4100" name="Picture 4">
            <a:extLst>
              <a:ext uri="{FF2B5EF4-FFF2-40B4-BE49-F238E27FC236}">
                <a16:creationId xmlns:a16="http://schemas.microsoft.com/office/drawing/2014/main" id="{EE5BB04C-3A63-ADF4-E6E0-C5A983B97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848" y="1368025"/>
            <a:ext cx="4952303" cy="29515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D10F9AEE-C8C3-5CF4-9955-D793995D5DCB}"/>
              </a:ext>
            </a:extLst>
          </p:cNvPr>
          <p:cNvSpPr>
            <a:spLocks noGrp="1"/>
          </p:cNvSpPr>
          <p:nvPr>
            <p:ph type="title"/>
          </p:nvPr>
        </p:nvSpPr>
        <p:spPr>
          <a:xfrm>
            <a:off x="819150" y="377248"/>
            <a:ext cx="7505700" cy="954600"/>
          </a:xfrm>
        </p:spPr>
        <p:txBody>
          <a:bodyPr/>
          <a:lstStyle/>
          <a:p>
            <a:pPr algn="ctr"/>
            <a:r>
              <a:rPr lang="it" dirty="0"/>
              <a:t>simulatedAnnealing()</a:t>
            </a:r>
            <a:endParaRPr lang="it-IT" dirty="0"/>
          </a:p>
        </p:txBody>
      </p:sp>
      <p:pic>
        <p:nvPicPr>
          <p:cNvPr id="5122" name="Picture 2">
            <a:extLst>
              <a:ext uri="{FF2B5EF4-FFF2-40B4-BE49-F238E27FC236}">
                <a16:creationId xmlns:a16="http://schemas.microsoft.com/office/drawing/2014/main" id="{3A177589-24B8-80B2-CF4B-621FB2AF72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8045" y="1702537"/>
            <a:ext cx="5106329" cy="2369748"/>
          </a:xfrm>
          <a:prstGeom prst="rect">
            <a:avLst/>
          </a:prstGeom>
          <a:noFill/>
          <a:extLst>
            <a:ext uri="{909E8E84-426E-40DD-AFC4-6F175D3DCCD1}">
              <a14:hiddenFill xmlns:a14="http://schemas.microsoft.com/office/drawing/2010/main">
                <a:solidFill>
                  <a:srgbClr val="FFFFFF"/>
                </a:solidFill>
              </a14:hiddenFill>
            </a:ext>
          </a:extLst>
        </p:spPr>
      </p:pic>
      <p:sp>
        <p:nvSpPr>
          <p:cNvPr id="8" name="Pulsante di azione: Home 7">
            <a:hlinkClick r:id="rId3" action="ppaction://hlinksldjump" highlightClick="1"/>
            <a:extLst>
              <a:ext uri="{FF2B5EF4-FFF2-40B4-BE49-F238E27FC236}">
                <a16:creationId xmlns:a16="http://schemas.microsoft.com/office/drawing/2014/main" id="{CF1D36B3-B62C-9E79-7FE8-80BD824DC693}"/>
              </a:ext>
            </a:extLst>
          </p:cNvPr>
          <p:cNvSpPr/>
          <p:nvPr/>
        </p:nvSpPr>
        <p:spPr>
          <a:xfrm>
            <a:off x="8564136" y="4542263"/>
            <a:ext cx="388211" cy="397746"/>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72058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8E47CEDF-AEB9-D855-B580-153E21190C1E}"/>
              </a:ext>
            </a:extLst>
          </p:cNvPr>
          <p:cNvSpPr>
            <a:spLocks noGrp="1"/>
          </p:cNvSpPr>
          <p:nvPr>
            <p:ph type="title"/>
          </p:nvPr>
        </p:nvSpPr>
        <p:spPr>
          <a:xfrm>
            <a:off x="819150" y="451590"/>
            <a:ext cx="7505700" cy="954600"/>
          </a:xfrm>
        </p:spPr>
        <p:txBody>
          <a:bodyPr/>
          <a:lstStyle/>
          <a:p>
            <a:pPr algn="ctr"/>
            <a:r>
              <a:rPr lang="it-IT" dirty="0"/>
              <a:t>Performance Analysis</a:t>
            </a:r>
          </a:p>
        </p:txBody>
      </p:sp>
      <p:sp>
        <p:nvSpPr>
          <p:cNvPr id="4" name="Segnaposto testo 3">
            <a:extLst>
              <a:ext uri="{FF2B5EF4-FFF2-40B4-BE49-F238E27FC236}">
                <a16:creationId xmlns:a16="http://schemas.microsoft.com/office/drawing/2014/main" id="{5349EA64-64FB-F9FD-A384-705140DB9A3D}"/>
              </a:ext>
            </a:extLst>
          </p:cNvPr>
          <p:cNvSpPr>
            <a:spLocks noGrp="1"/>
          </p:cNvSpPr>
          <p:nvPr>
            <p:ph type="body" idx="1"/>
          </p:nvPr>
        </p:nvSpPr>
        <p:spPr>
          <a:xfrm>
            <a:off x="819150" y="1678491"/>
            <a:ext cx="7505700" cy="2448000"/>
          </a:xfrm>
        </p:spPr>
        <p:txBody>
          <a:bodyPr/>
          <a:lstStyle/>
          <a:p>
            <a:pPr marL="114300" indent="0">
              <a:buNone/>
            </a:pPr>
            <a:r>
              <a:rPr lang="it-IT" sz="1600" dirty="0" err="1"/>
              <a:t>We</a:t>
            </a:r>
            <a:r>
              <a:rPr lang="it-IT" sz="1600" dirty="0"/>
              <a:t> </a:t>
            </a:r>
            <a:r>
              <a:rPr lang="it-IT" sz="1600" dirty="0" err="1"/>
              <a:t>have</a:t>
            </a:r>
            <a:r>
              <a:rPr lang="it-IT" sz="1600" dirty="0"/>
              <a:t> </a:t>
            </a:r>
            <a:r>
              <a:rPr lang="it-IT" sz="1600" dirty="0" err="1"/>
              <a:t>considered</a:t>
            </a:r>
            <a:r>
              <a:rPr lang="it-IT" sz="1600" dirty="0"/>
              <a:t> 2 </a:t>
            </a:r>
            <a:r>
              <a:rPr lang="it-IT" sz="1600" dirty="0" err="1"/>
              <a:t>functions</a:t>
            </a:r>
            <a:r>
              <a:rPr lang="it-IT" sz="1600" dirty="0"/>
              <a:t> </a:t>
            </a:r>
            <a:r>
              <a:rPr lang="it-IT" sz="1600" dirty="0" err="1"/>
              <a:t>as</a:t>
            </a:r>
            <a:r>
              <a:rPr lang="it-IT" sz="1600" dirty="0"/>
              <a:t> benchmark, </a:t>
            </a:r>
            <a:r>
              <a:rPr lang="it-IT" sz="1600" dirty="0" err="1"/>
              <a:t>both</a:t>
            </a:r>
            <a:r>
              <a:rPr lang="it-IT" sz="1600" dirty="0"/>
              <a:t> in 2 </a:t>
            </a:r>
            <a:r>
              <a:rPr lang="it-IT" sz="1600" dirty="0" err="1"/>
              <a:t>dimensions</a:t>
            </a:r>
            <a:r>
              <a:rPr lang="it-IT" sz="1600" dirty="0"/>
              <a:t>.</a:t>
            </a:r>
          </a:p>
          <a:p>
            <a:pPr marL="114300" indent="0">
              <a:buNone/>
            </a:pPr>
            <a:endParaRPr lang="it-IT" sz="1600" dirty="0"/>
          </a:p>
          <a:p>
            <a:pPr marL="114300" indent="0">
              <a:buNone/>
            </a:pPr>
            <a:r>
              <a:rPr lang="it-IT" sz="1600" dirty="0"/>
              <a:t>The </a:t>
            </a:r>
            <a:r>
              <a:rPr lang="it-IT" sz="1600" dirty="0" err="1"/>
              <a:t>algorithm</a:t>
            </a:r>
            <a:r>
              <a:rPr lang="it-IT" sz="1600" dirty="0"/>
              <a:t> </a:t>
            </a:r>
            <a:r>
              <a:rPr lang="it-IT" sz="1600" dirty="0" err="1"/>
              <a:t>has</a:t>
            </a:r>
            <a:r>
              <a:rPr lang="it-IT" sz="1600" dirty="0"/>
              <a:t> </a:t>
            </a:r>
            <a:r>
              <a:rPr lang="it-IT" sz="1600" dirty="0" err="1"/>
              <a:t>been</a:t>
            </a:r>
            <a:r>
              <a:rPr lang="it-IT" sz="1600" dirty="0"/>
              <a:t> </a:t>
            </a:r>
            <a:r>
              <a:rPr lang="it-IT" sz="1600" dirty="0" err="1"/>
              <a:t>tested</a:t>
            </a:r>
            <a:r>
              <a:rPr lang="it-IT" sz="1600" dirty="0"/>
              <a:t> on </a:t>
            </a:r>
            <a:r>
              <a:rPr lang="it-IT" sz="1600" dirty="0" err="1"/>
              <a:t>them</a:t>
            </a:r>
            <a:r>
              <a:rPr lang="it-IT" sz="1600" dirty="0"/>
              <a:t>, with the following </a:t>
            </a:r>
            <a:r>
              <a:rPr lang="it-IT" sz="1600" dirty="0" err="1"/>
              <a:t>conditions</a:t>
            </a:r>
            <a:r>
              <a:rPr lang="it-IT" sz="1600" dirty="0"/>
              <a:t>:</a:t>
            </a:r>
          </a:p>
          <a:p>
            <a:r>
              <a:rPr lang="it-IT" sz="1600" dirty="0"/>
              <a:t>Start from 7 </a:t>
            </a:r>
            <a:r>
              <a:rPr lang="it-IT" sz="1600" dirty="0" err="1"/>
              <a:t>different</a:t>
            </a:r>
            <a:r>
              <a:rPr lang="it-IT" sz="1600" dirty="0"/>
              <a:t> points</a:t>
            </a:r>
          </a:p>
          <a:p>
            <a:r>
              <a:rPr lang="it-IT" sz="1600" dirty="0" err="1"/>
              <a:t>Starting</a:t>
            </a:r>
            <a:r>
              <a:rPr lang="it-IT" sz="1600" dirty="0"/>
              <a:t> Temperature = 200</a:t>
            </a:r>
          </a:p>
          <a:p>
            <a:r>
              <a:rPr lang="it-IT" sz="1600" dirty="0"/>
              <a:t>alpha = 0.95</a:t>
            </a:r>
          </a:p>
          <a:p>
            <a:r>
              <a:rPr lang="it-IT" sz="1600" dirty="0"/>
              <a:t>L = 1000</a:t>
            </a:r>
          </a:p>
          <a:p>
            <a:r>
              <a:rPr lang="it-IT" sz="1600" dirty="0" err="1"/>
              <a:t>tolerance</a:t>
            </a:r>
            <a:r>
              <a:rPr lang="it-IT" sz="1600" dirty="0"/>
              <a:t> = 0.001</a:t>
            </a:r>
          </a:p>
          <a:p>
            <a:endParaRPr lang="it-IT" dirty="0"/>
          </a:p>
        </p:txBody>
      </p:sp>
    </p:spTree>
    <p:extLst>
      <p:ext uri="{BB962C8B-B14F-4D97-AF65-F5344CB8AC3E}">
        <p14:creationId xmlns:p14="http://schemas.microsoft.com/office/powerpoint/2010/main" val="3245981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2E3BDD-1A16-239B-5D69-B3F26F7899F0}"/>
              </a:ext>
            </a:extLst>
          </p:cNvPr>
          <p:cNvSpPr>
            <a:spLocks noGrp="1"/>
          </p:cNvSpPr>
          <p:nvPr>
            <p:ph type="title"/>
          </p:nvPr>
        </p:nvSpPr>
        <p:spPr>
          <a:xfrm>
            <a:off x="819150" y="317721"/>
            <a:ext cx="7505700" cy="954600"/>
          </a:xfrm>
        </p:spPr>
        <p:txBody>
          <a:bodyPr/>
          <a:lstStyle/>
          <a:p>
            <a:pPr algn="ctr"/>
            <a:r>
              <a:rPr lang="it-IT" dirty="0" err="1"/>
              <a:t>Function</a:t>
            </a:r>
            <a:r>
              <a:rPr lang="it-IT" dirty="0"/>
              <a:t> 1</a:t>
            </a:r>
          </a:p>
        </p:txBody>
      </p:sp>
      <p:pic>
        <p:nvPicPr>
          <p:cNvPr id="5" name="Immagine 4">
            <a:extLst>
              <a:ext uri="{FF2B5EF4-FFF2-40B4-BE49-F238E27FC236}">
                <a16:creationId xmlns:a16="http://schemas.microsoft.com/office/drawing/2014/main" id="{E6A80376-E97E-40DD-7CB7-A61C1E60CD10}"/>
              </a:ext>
            </a:extLst>
          </p:cNvPr>
          <p:cNvPicPr>
            <a:picLocks noChangeAspect="1"/>
          </p:cNvPicPr>
          <p:nvPr/>
        </p:nvPicPr>
        <p:blipFill>
          <a:blip r:embed="rId2"/>
          <a:stretch>
            <a:fillRect/>
          </a:stretch>
        </p:blipFill>
        <p:spPr>
          <a:xfrm>
            <a:off x="4708161" y="1272321"/>
            <a:ext cx="3756986" cy="2911092"/>
          </a:xfrm>
          <a:prstGeom prst="rect">
            <a:avLst/>
          </a:prstGeom>
        </p:spPr>
      </p:pic>
      <p:pic>
        <p:nvPicPr>
          <p:cNvPr id="11" name="Immagine 10">
            <a:extLst>
              <a:ext uri="{FF2B5EF4-FFF2-40B4-BE49-F238E27FC236}">
                <a16:creationId xmlns:a16="http://schemas.microsoft.com/office/drawing/2014/main" id="{0AD98F0C-7C98-C80D-1AEE-51E5BF52BFCD}"/>
              </a:ext>
            </a:extLst>
          </p:cNvPr>
          <p:cNvPicPr>
            <a:picLocks noChangeAspect="1"/>
          </p:cNvPicPr>
          <p:nvPr/>
        </p:nvPicPr>
        <p:blipFill>
          <a:blip r:embed="rId3"/>
          <a:stretch>
            <a:fillRect/>
          </a:stretch>
        </p:blipFill>
        <p:spPr>
          <a:xfrm>
            <a:off x="408159" y="2681944"/>
            <a:ext cx="3977985" cy="1158340"/>
          </a:xfrm>
          <a:prstGeom prst="rect">
            <a:avLst/>
          </a:prstGeom>
        </p:spPr>
      </p:pic>
      <p:pic>
        <p:nvPicPr>
          <p:cNvPr id="13" name="Immagine 12">
            <a:extLst>
              <a:ext uri="{FF2B5EF4-FFF2-40B4-BE49-F238E27FC236}">
                <a16:creationId xmlns:a16="http://schemas.microsoft.com/office/drawing/2014/main" id="{8CF05694-E9A8-7C0F-8767-30E298E360F9}"/>
              </a:ext>
            </a:extLst>
          </p:cNvPr>
          <p:cNvPicPr>
            <a:picLocks noChangeAspect="1"/>
          </p:cNvPicPr>
          <p:nvPr/>
        </p:nvPicPr>
        <p:blipFill>
          <a:blip r:embed="rId4"/>
          <a:stretch>
            <a:fillRect/>
          </a:stretch>
        </p:blipFill>
        <p:spPr>
          <a:xfrm>
            <a:off x="408158" y="1480362"/>
            <a:ext cx="3977985" cy="589816"/>
          </a:xfrm>
          <a:prstGeom prst="rect">
            <a:avLst/>
          </a:prstGeom>
        </p:spPr>
      </p:pic>
    </p:spTree>
    <p:extLst>
      <p:ext uri="{BB962C8B-B14F-4D97-AF65-F5344CB8AC3E}">
        <p14:creationId xmlns:p14="http://schemas.microsoft.com/office/powerpoint/2010/main" val="3562779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9881619-8E6B-3283-4B45-D61AC6295A62}"/>
              </a:ext>
            </a:extLst>
          </p:cNvPr>
          <p:cNvSpPr>
            <a:spLocks noGrp="1"/>
          </p:cNvSpPr>
          <p:nvPr>
            <p:ph type="title"/>
          </p:nvPr>
        </p:nvSpPr>
        <p:spPr>
          <a:xfrm>
            <a:off x="819150" y="343955"/>
            <a:ext cx="7505700" cy="954600"/>
          </a:xfrm>
        </p:spPr>
        <p:txBody>
          <a:bodyPr/>
          <a:lstStyle/>
          <a:p>
            <a:pPr algn="ctr"/>
            <a:r>
              <a:rPr lang="it-IT" dirty="0" err="1"/>
              <a:t>Function</a:t>
            </a:r>
            <a:r>
              <a:rPr lang="it-IT" dirty="0"/>
              <a:t> 1</a:t>
            </a:r>
          </a:p>
        </p:txBody>
      </p:sp>
      <p:sp>
        <p:nvSpPr>
          <p:cNvPr id="7" name="CasellaDiTesto 6">
            <a:extLst>
              <a:ext uri="{FF2B5EF4-FFF2-40B4-BE49-F238E27FC236}">
                <a16:creationId xmlns:a16="http://schemas.microsoft.com/office/drawing/2014/main" id="{579832DF-C71B-F649-67BB-36DBBDF6FAD0}"/>
              </a:ext>
            </a:extLst>
          </p:cNvPr>
          <p:cNvSpPr txBox="1"/>
          <p:nvPr/>
        </p:nvSpPr>
        <p:spPr>
          <a:xfrm>
            <a:off x="312234" y="4122388"/>
            <a:ext cx="8155259" cy="523220"/>
          </a:xfrm>
          <a:prstGeom prst="rect">
            <a:avLst/>
          </a:prstGeom>
          <a:noFill/>
        </p:spPr>
        <p:txBody>
          <a:bodyPr wrap="square" rtlCol="0">
            <a:spAutoFit/>
          </a:bodyPr>
          <a:lstStyle/>
          <a:p>
            <a:r>
              <a:rPr lang="it-IT" dirty="0" err="1"/>
              <a:t>As</a:t>
            </a:r>
            <a:r>
              <a:rPr lang="it-IT" dirty="0"/>
              <a:t> </a:t>
            </a:r>
            <a:r>
              <a:rPr lang="it-IT" dirty="0" err="1"/>
              <a:t>we</a:t>
            </a:r>
            <a:r>
              <a:rPr lang="it-IT" dirty="0"/>
              <a:t> can </a:t>
            </a:r>
            <a:r>
              <a:rPr lang="it-IT" dirty="0" err="1"/>
              <a:t>see</a:t>
            </a:r>
            <a:r>
              <a:rPr lang="it-IT" dirty="0"/>
              <a:t>, the </a:t>
            </a:r>
            <a:r>
              <a:rPr lang="it-IT" dirty="0" err="1"/>
              <a:t>result</a:t>
            </a:r>
            <a:r>
              <a:rPr lang="it-IT" dirty="0"/>
              <a:t> </a:t>
            </a:r>
            <a:r>
              <a:rPr lang="it-IT" dirty="0" err="1"/>
              <a:t>is</a:t>
            </a:r>
            <a:r>
              <a:rPr lang="it-IT" dirty="0"/>
              <a:t> </a:t>
            </a:r>
            <a:r>
              <a:rPr lang="it-IT" dirty="0" err="1"/>
              <a:t>correct</a:t>
            </a:r>
            <a:r>
              <a:rPr lang="it-IT" dirty="0"/>
              <a:t> and the performance </a:t>
            </a:r>
            <a:r>
              <a:rPr lang="it-IT" dirty="0" err="1"/>
              <a:t>is</a:t>
            </a:r>
            <a:r>
              <a:rPr lang="it-IT" dirty="0"/>
              <a:t> </a:t>
            </a:r>
            <a:r>
              <a:rPr lang="it-IT" dirty="0" err="1"/>
              <a:t>increased</a:t>
            </a:r>
            <a:r>
              <a:rPr lang="it-IT" dirty="0"/>
              <a:t> </a:t>
            </a:r>
            <a:r>
              <a:rPr lang="it-IT" dirty="0" err="1"/>
              <a:t>when</a:t>
            </a:r>
            <a:r>
              <a:rPr lang="it-IT" dirty="0"/>
              <a:t> the </a:t>
            </a:r>
            <a:r>
              <a:rPr lang="it-IT" dirty="0" err="1"/>
              <a:t>number</a:t>
            </a:r>
            <a:r>
              <a:rPr lang="it-IT" dirty="0"/>
              <a:t> of </a:t>
            </a:r>
            <a:r>
              <a:rPr lang="it-IT" dirty="0" err="1"/>
              <a:t>processes</a:t>
            </a:r>
            <a:r>
              <a:rPr lang="it-IT" dirty="0"/>
              <a:t> </a:t>
            </a:r>
            <a:r>
              <a:rPr lang="it-IT" dirty="0" err="1"/>
              <a:t>grows</a:t>
            </a:r>
            <a:endParaRPr lang="it-IT" dirty="0"/>
          </a:p>
        </p:txBody>
      </p:sp>
      <p:graphicFrame>
        <p:nvGraphicFramePr>
          <p:cNvPr id="8" name="Tabella 7">
            <a:extLst>
              <a:ext uri="{FF2B5EF4-FFF2-40B4-BE49-F238E27FC236}">
                <a16:creationId xmlns:a16="http://schemas.microsoft.com/office/drawing/2014/main" id="{1D40EB71-0C5D-A902-B997-AB2A2F7CB236}"/>
              </a:ext>
            </a:extLst>
          </p:cNvPr>
          <p:cNvGraphicFramePr>
            <a:graphicFrameLocks noGrp="1"/>
          </p:cNvGraphicFramePr>
          <p:nvPr/>
        </p:nvGraphicFramePr>
        <p:xfrm>
          <a:off x="468313" y="1748790"/>
          <a:ext cx="3196908" cy="1794510"/>
        </p:xfrm>
        <a:graphic>
          <a:graphicData uri="http://schemas.openxmlformats.org/drawingml/2006/table">
            <a:tbl>
              <a:tblPr/>
              <a:tblGrid>
                <a:gridCol w="710424">
                  <a:extLst>
                    <a:ext uri="{9D8B030D-6E8A-4147-A177-3AD203B41FA5}">
                      <a16:colId xmlns:a16="http://schemas.microsoft.com/office/drawing/2014/main" val="2823471922"/>
                    </a:ext>
                  </a:extLst>
                </a:gridCol>
                <a:gridCol w="710424">
                  <a:extLst>
                    <a:ext uri="{9D8B030D-6E8A-4147-A177-3AD203B41FA5}">
                      <a16:colId xmlns:a16="http://schemas.microsoft.com/office/drawing/2014/main" val="905656827"/>
                    </a:ext>
                  </a:extLst>
                </a:gridCol>
                <a:gridCol w="755964">
                  <a:extLst>
                    <a:ext uri="{9D8B030D-6E8A-4147-A177-3AD203B41FA5}">
                      <a16:colId xmlns:a16="http://schemas.microsoft.com/office/drawing/2014/main" val="1411529487"/>
                    </a:ext>
                  </a:extLst>
                </a:gridCol>
                <a:gridCol w="1020096">
                  <a:extLst>
                    <a:ext uri="{9D8B030D-6E8A-4147-A177-3AD203B41FA5}">
                      <a16:colId xmlns:a16="http://schemas.microsoft.com/office/drawing/2014/main" val="3924911339"/>
                    </a:ext>
                  </a:extLst>
                </a:gridCol>
              </a:tblGrid>
              <a:tr h="199390">
                <a:tc gridSpan="4">
                  <a:txBody>
                    <a:bodyPr/>
                    <a:lstStyle/>
                    <a:p>
                      <a:pPr algn="ctr" fontAlgn="b"/>
                      <a:r>
                        <a:rPr lang="it-IT" sz="1100" b="0" i="0" u="none" strike="noStrike" dirty="0" err="1">
                          <a:solidFill>
                            <a:srgbClr val="000000"/>
                          </a:solidFill>
                          <a:effectLst/>
                          <a:latin typeface="Calibri" panose="020F0502020204030204" pitchFamily="34" charset="0"/>
                        </a:rPr>
                        <a:t>Function</a:t>
                      </a:r>
                      <a:r>
                        <a:rPr lang="it-IT" sz="1100" b="0" i="0" u="none" strike="noStrike" dirty="0">
                          <a:solidFill>
                            <a:srgbClr val="000000"/>
                          </a:solidFill>
                          <a:effectLst/>
                          <a:latin typeface="Calibri" panose="020F0502020204030204" pitchFamily="34" charset="0"/>
                        </a:rPr>
                        <a:t> 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737669108"/>
                  </a:ext>
                </a:extLst>
              </a:tr>
              <a:tr h="199390">
                <a:tc>
                  <a:txBody>
                    <a:bodyPr/>
                    <a:lstStyle/>
                    <a:p>
                      <a:pPr algn="ctr" fontAlgn="b"/>
                      <a:r>
                        <a:rPr lang="it-IT" sz="1100" b="0" i="0" u="none" strike="noStrike" dirty="0">
                          <a:solidFill>
                            <a:srgbClr val="000000"/>
                          </a:solidFill>
                          <a:effectLst/>
                          <a:latin typeface="Calibri" panose="020F0502020204030204" pitchFamily="34" charset="0"/>
                        </a:rPr>
                        <a:t># </a:t>
                      </a:r>
                      <a:r>
                        <a:rPr lang="it-IT" sz="1100" b="0" i="0" u="none" strike="noStrike" dirty="0" err="1">
                          <a:solidFill>
                            <a:srgbClr val="000000"/>
                          </a:solidFill>
                          <a:effectLst/>
                          <a:latin typeface="Calibri" panose="020F0502020204030204" pitchFamily="34" charset="0"/>
                        </a:rPr>
                        <a:t>Processes</a:t>
                      </a:r>
                      <a:endParaRPr lang="it-IT" sz="1100" b="0"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b"/>
                      <a:r>
                        <a:rPr lang="it-IT" sz="1100" b="0" i="0" u="none" strike="noStrike">
                          <a:solidFill>
                            <a:srgbClr val="000000"/>
                          </a:solidFill>
                          <a:effectLst/>
                          <a:latin typeface="Calibri" panose="020F0502020204030204" pitchFamily="34" charset="0"/>
                        </a:rPr>
                        <a:t>Result (X1, X2)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it-IT"/>
                    </a:p>
                  </a:txBody>
                  <a:tcPr/>
                </a:tc>
                <a:tc>
                  <a:txBody>
                    <a:bodyPr/>
                    <a:lstStyle/>
                    <a:p>
                      <a:pPr algn="ctr" fontAlgn="b"/>
                      <a:r>
                        <a:rPr lang="it-IT" sz="1100" b="0" i="0" u="none" strike="noStrike">
                          <a:solidFill>
                            <a:srgbClr val="000000"/>
                          </a:solidFill>
                          <a:effectLst/>
                          <a:latin typeface="Calibri" panose="020F0502020204030204" pitchFamily="34" charset="0"/>
                        </a:rPr>
                        <a:t>Elapsed Time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4275784"/>
                  </a:ext>
                </a:extLst>
              </a:tr>
              <a:tr h="199390">
                <a:tc>
                  <a:txBody>
                    <a:bodyPr/>
                    <a:lstStyle/>
                    <a:p>
                      <a:pPr algn="r" fontAlgn="b"/>
                      <a:r>
                        <a:rPr lang="it-IT" sz="11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it-IT" sz="1100" b="0" i="0" u="none" strike="noStrike" dirty="0">
                          <a:solidFill>
                            <a:srgbClr val="000000"/>
                          </a:solidFill>
                          <a:effectLst/>
                          <a:latin typeface="Calibri" panose="020F0502020204030204" pitchFamily="34" charset="0"/>
                        </a:rPr>
                        <a:t>512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it-IT" sz="1100" b="0" i="0" u="none" strike="noStrike">
                          <a:solidFill>
                            <a:srgbClr val="000000"/>
                          </a:solidFill>
                          <a:effectLst/>
                          <a:latin typeface="Calibri" panose="020F0502020204030204" pitchFamily="34" charset="0"/>
                        </a:rPr>
                        <a:t>404,232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it-IT" sz="1100" b="0" i="0" u="none" strike="noStrike" dirty="0">
                          <a:solidFill>
                            <a:srgbClr val="000000"/>
                          </a:solidFill>
                          <a:effectLst/>
                          <a:latin typeface="Calibri" panose="020F0502020204030204" pitchFamily="34" charset="0"/>
                        </a:rPr>
                        <a:t>57,9144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214050354"/>
                  </a:ext>
                </a:extLst>
              </a:tr>
              <a:tr h="199390">
                <a:tc>
                  <a:txBody>
                    <a:bodyPr/>
                    <a:lstStyle/>
                    <a:p>
                      <a:pPr algn="r" fontAlgn="b"/>
                      <a:r>
                        <a:rPr lang="it-IT" sz="11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it-IT" sz="1100" b="0" i="0" u="none" strike="noStrike">
                          <a:solidFill>
                            <a:srgbClr val="000000"/>
                          </a:solidFill>
                          <a:effectLst/>
                          <a:latin typeface="Calibri" panose="020F0502020204030204" pitchFamily="34" charset="0"/>
                        </a:rPr>
                        <a:t>512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it-IT" sz="1100" b="0" i="0" u="none" strike="noStrike">
                          <a:solidFill>
                            <a:srgbClr val="000000"/>
                          </a:solidFill>
                          <a:effectLst/>
                          <a:latin typeface="Calibri" panose="020F0502020204030204" pitchFamily="34" charset="0"/>
                        </a:rPr>
                        <a:t>404,232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it-IT" sz="1100" b="0" i="0" u="none" strike="noStrike">
                          <a:solidFill>
                            <a:srgbClr val="000000"/>
                          </a:solidFill>
                          <a:effectLst/>
                          <a:latin typeface="Calibri" panose="020F0502020204030204" pitchFamily="34" charset="0"/>
                        </a:rPr>
                        <a:t>37,4135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893481563"/>
                  </a:ext>
                </a:extLst>
              </a:tr>
              <a:tr h="199390">
                <a:tc>
                  <a:txBody>
                    <a:bodyPr/>
                    <a:lstStyle/>
                    <a:p>
                      <a:pPr algn="r" fontAlgn="b"/>
                      <a:r>
                        <a:rPr lang="it-IT" sz="11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it-IT" sz="1100" b="0" i="0" u="none" strike="noStrike">
                          <a:solidFill>
                            <a:srgbClr val="000000"/>
                          </a:solidFill>
                          <a:effectLst/>
                          <a:latin typeface="Calibri" panose="020F0502020204030204" pitchFamily="34" charset="0"/>
                        </a:rPr>
                        <a:t>512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it-IT" sz="1100" b="0" i="0" u="none" strike="noStrike">
                          <a:solidFill>
                            <a:srgbClr val="000000"/>
                          </a:solidFill>
                          <a:effectLst/>
                          <a:latin typeface="Calibri" panose="020F0502020204030204" pitchFamily="34" charset="0"/>
                        </a:rPr>
                        <a:t>404,232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it-IT" sz="1100" b="0" i="0" u="none" strike="noStrike">
                          <a:solidFill>
                            <a:srgbClr val="000000"/>
                          </a:solidFill>
                          <a:effectLst/>
                          <a:latin typeface="Calibri" panose="020F0502020204030204" pitchFamily="34" charset="0"/>
                        </a:rPr>
                        <a:t>30,2342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799552798"/>
                  </a:ext>
                </a:extLst>
              </a:tr>
              <a:tr h="199390">
                <a:tc>
                  <a:txBody>
                    <a:bodyPr/>
                    <a:lstStyle/>
                    <a:p>
                      <a:pPr algn="r" fontAlgn="b"/>
                      <a:r>
                        <a:rPr lang="it-IT" sz="1100" b="0" i="0" u="none" strike="noStrike">
                          <a:solidFill>
                            <a:srgbClr val="000000"/>
                          </a:solidFill>
                          <a:effectLst/>
                          <a:latin typeface="Calibri" panose="020F0502020204030204" pitchFamily="34" charset="0"/>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it-IT" sz="1100" b="0" i="0" u="none" strike="noStrike">
                          <a:solidFill>
                            <a:srgbClr val="000000"/>
                          </a:solidFill>
                          <a:effectLst/>
                          <a:latin typeface="Calibri" panose="020F0502020204030204" pitchFamily="34" charset="0"/>
                        </a:rPr>
                        <a:t>512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it-IT" sz="1100" b="0" i="0" u="none" strike="noStrike">
                          <a:solidFill>
                            <a:srgbClr val="000000"/>
                          </a:solidFill>
                          <a:effectLst/>
                          <a:latin typeface="Calibri" panose="020F0502020204030204" pitchFamily="34" charset="0"/>
                        </a:rPr>
                        <a:t>404,232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it-IT" sz="1100" b="0" i="0" u="none" strike="noStrike">
                          <a:solidFill>
                            <a:srgbClr val="000000"/>
                          </a:solidFill>
                          <a:effectLst/>
                          <a:latin typeface="Calibri" panose="020F0502020204030204" pitchFamily="34" charset="0"/>
                        </a:rPr>
                        <a:t>23,524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71718127"/>
                  </a:ext>
                </a:extLst>
              </a:tr>
              <a:tr h="199390">
                <a:tc>
                  <a:txBody>
                    <a:bodyPr/>
                    <a:lstStyle/>
                    <a:p>
                      <a:pPr algn="r" fontAlgn="b"/>
                      <a:r>
                        <a:rPr lang="it-IT" sz="1100" b="0" i="0" u="none" strike="noStrike">
                          <a:solidFill>
                            <a:srgbClr val="00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it-IT" sz="1100" b="0" i="0" u="none" strike="noStrike">
                          <a:solidFill>
                            <a:srgbClr val="000000"/>
                          </a:solidFill>
                          <a:effectLst/>
                          <a:latin typeface="Calibri" panose="020F0502020204030204" pitchFamily="34" charset="0"/>
                        </a:rPr>
                        <a:t>512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it-IT" sz="1100" b="0" i="0" u="none" strike="noStrike">
                          <a:solidFill>
                            <a:srgbClr val="000000"/>
                          </a:solidFill>
                          <a:effectLst/>
                          <a:latin typeface="Calibri" panose="020F0502020204030204" pitchFamily="34" charset="0"/>
                        </a:rPr>
                        <a:t>404,232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it-IT" sz="1100" b="0" i="0" u="none" strike="noStrike">
                          <a:solidFill>
                            <a:srgbClr val="000000"/>
                          </a:solidFill>
                          <a:effectLst/>
                          <a:latin typeface="Calibri" panose="020F0502020204030204" pitchFamily="34" charset="0"/>
                        </a:rPr>
                        <a:t>23,4419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633068410"/>
                  </a:ext>
                </a:extLst>
              </a:tr>
              <a:tr h="199390">
                <a:tc>
                  <a:txBody>
                    <a:bodyPr/>
                    <a:lstStyle/>
                    <a:p>
                      <a:pPr algn="r" fontAlgn="b"/>
                      <a:r>
                        <a:rPr lang="it-IT" sz="1100" b="0" i="0" u="none" strike="noStrike">
                          <a:solidFill>
                            <a:srgbClr val="000000"/>
                          </a:solidFill>
                          <a:effectLst/>
                          <a:latin typeface="Calibri" panose="020F0502020204030204" pitchFamily="34" charset="0"/>
                        </a:rPr>
                        <a:t>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it-IT" sz="1100" b="0" i="0" u="none" strike="noStrike">
                          <a:solidFill>
                            <a:srgbClr val="000000"/>
                          </a:solidFill>
                          <a:effectLst/>
                          <a:latin typeface="Calibri" panose="020F0502020204030204" pitchFamily="34" charset="0"/>
                        </a:rPr>
                        <a:t>512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it-IT" sz="1100" b="0" i="0" u="none" strike="noStrike">
                          <a:solidFill>
                            <a:srgbClr val="000000"/>
                          </a:solidFill>
                          <a:effectLst/>
                          <a:latin typeface="Calibri" panose="020F0502020204030204" pitchFamily="34" charset="0"/>
                        </a:rPr>
                        <a:t>404,232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it-IT" sz="1100" b="0" i="0" u="none" strike="noStrike" dirty="0">
                          <a:solidFill>
                            <a:srgbClr val="000000"/>
                          </a:solidFill>
                          <a:effectLst/>
                          <a:latin typeface="Calibri" panose="020F0502020204030204" pitchFamily="34" charset="0"/>
                        </a:rPr>
                        <a:t>23,9099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730848467"/>
                  </a:ext>
                </a:extLst>
              </a:tr>
              <a:tr h="199390">
                <a:tc>
                  <a:txBody>
                    <a:bodyPr/>
                    <a:lstStyle/>
                    <a:p>
                      <a:pPr algn="r" fontAlgn="b"/>
                      <a:r>
                        <a:rPr lang="it-IT" sz="1100" b="0" i="0" u="none" strike="noStrike">
                          <a:solidFill>
                            <a:srgbClr val="000000"/>
                          </a:solidFill>
                          <a:effectLst/>
                          <a:latin typeface="Calibri" panose="020F0502020204030204" pitchFamily="34" charset="0"/>
                        </a:rPr>
                        <a:t>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r" fontAlgn="b"/>
                      <a:r>
                        <a:rPr lang="it-IT" sz="1100" b="0" i="0" u="none" strike="noStrike">
                          <a:solidFill>
                            <a:srgbClr val="000000"/>
                          </a:solidFill>
                          <a:effectLst/>
                          <a:latin typeface="Calibri" panose="020F0502020204030204" pitchFamily="34" charset="0"/>
                        </a:rPr>
                        <a:t>512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r" fontAlgn="b"/>
                      <a:r>
                        <a:rPr lang="it-IT" sz="1100" b="0" i="0" u="none" strike="noStrike">
                          <a:solidFill>
                            <a:srgbClr val="000000"/>
                          </a:solidFill>
                          <a:effectLst/>
                          <a:latin typeface="Calibri" panose="020F0502020204030204" pitchFamily="34" charset="0"/>
                        </a:rPr>
                        <a:t>404,232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r" fontAlgn="b"/>
                      <a:r>
                        <a:rPr lang="it-IT" sz="1100" b="0" i="0" u="none" strike="noStrike" dirty="0">
                          <a:solidFill>
                            <a:srgbClr val="000000"/>
                          </a:solidFill>
                          <a:effectLst/>
                          <a:latin typeface="Calibri" panose="020F0502020204030204" pitchFamily="34" charset="0"/>
                        </a:rPr>
                        <a:t>15,55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2258167"/>
                  </a:ext>
                </a:extLst>
              </a:tr>
            </a:tbl>
          </a:graphicData>
        </a:graphic>
      </p:graphicFrame>
      <p:graphicFrame>
        <p:nvGraphicFramePr>
          <p:cNvPr id="10" name="Grafico 9">
            <a:extLst>
              <a:ext uri="{FF2B5EF4-FFF2-40B4-BE49-F238E27FC236}">
                <a16:creationId xmlns:a16="http://schemas.microsoft.com/office/drawing/2014/main" id="{4E2F378A-8E71-4599-BFC2-4E5B9FD4FCA8}"/>
              </a:ext>
            </a:extLst>
          </p:cNvPr>
          <p:cNvGraphicFramePr>
            <a:graphicFrameLocks/>
          </p:cNvGraphicFramePr>
          <p:nvPr/>
        </p:nvGraphicFramePr>
        <p:xfrm>
          <a:off x="4170594" y="1246516"/>
          <a:ext cx="4505093" cy="25830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156193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A787DB-6772-C97D-256F-7FCFD38918E6}"/>
              </a:ext>
            </a:extLst>
          </p:cNvPr>
          <p:cNvSpPr>
            <a:spLocks noGrp="1"/>
          </p:cNvSpPr>
          <p:nvPr>
            <p:ph type="title"/>
          </p:nvPr>
        </p:nvSpPr>
        <p:spPr>
          <a:xfrm>
            <a:off x="819150" y="350883"/>
            <a:ext cx="7505700" cy="954600"/>
          </a:xfrm>
        </p:spPr>
        <p:txBody>
          <a:bodyPr/>
          <a:lstStyle/>
          <a:p>
            <a:pPr algn="ctr"/>
            <a:r>
              <a:rPr lang="it-IT" dirty="0" err="1"/>
              <a:t>Function</a:t>
            </a:r>
            <a:r>
              <a:rPr lang="it-IT" dirty="0"/>
              <a:t> 2</a:t>
            </a:r>
          </a:p>
        </p:txBody>
      </p:sp>
      <p:pic>
        <p:nvPicPr>
          <p:cNvPr id="4" name="Immagine 3">
            <a:extLst>
              <a:ext uri="{FF2B5EF4-FFF2-40B4-BE49-F238E27FC236}">
                <a16:creationId xmlns:a16="http://schemas.microsoft.com/office/drawing/2014/main" id="{15E28840-72D2-9D13-9D09-93A21F8E218C}"/>
              </a:ext>
            </a:extLst>
          </p:cNvPr>
          <p:cNvPicPr>
            <a:picLocks noChangeAspect="1"/>
          </p:cNvPicPr>
          <p:nvPr/>
        </p:nvPicPr>
        <p:blipFill>
          <a:blip r:embed="rId2"/>
          <a:stretch>
            <a:fillRect/>
          </a:stretch>
        </p:blipFill>
        <p:spPr>
          <a:xfrm>
            <a:off x="4782275" y="1059563"/>
            <a:ext cx="3779009" cy="3203942"/>
          </a:xfrm>
          <a:prstGeom prst="rect">
            <a:avLst/>
          </a:prstGeom>
        </p:spPr>
      </p:pic>
      <p:pic>
        <p:nvPicPr>
          <p:cNvPr id="11" name="Immagine 10">
            <a:extLst>
              <a:ext uri="{FF2B5EF4-FFF2-40B4-BE49-F238E27FC236}">
                <a16:creationId xmlns:a16="http://schemas.microsoft.com/office/drawing/2014/main" id="{0EE15246-9F7C-3602-030E-D9A7E741A71D}"/>
              </a:ext>
            </a:extLst>
          </p:cNvPr>
          <p:cNvPicPr>
            <a:picLocks noChangeAspect="1"/>
          </p:cNvPicPr>
          <p:nvPr/>
        </p:nvPicPr>
        <p:blipFill>
          <a:blip r:embed="rId3"/>
          <a:stretch>
            <a:fillRect/>
          </a:stretch>
        </p:blipFill>
        <p:spPr>
          <a:xfrm>
            <a:off x="232884" y="1184789"/>
            <a:ext cx="4216870" cy="673748"/>
          </a:xfrm>
          <a:prstGeom prst="rect">
            <a:avLst/>
          </a:prstGeom>
        </p:spPr>
      </p:pic>
      <p:pic>
        <p:nvPicPr>
          <p:cNvPr id="15" name="Immagine 14">
            <a:extLst>
              <a:ext uri="{FF2B5EF4-FFF2-40B4-BE49-F238E27FC236}">
                <a16:creationId xmlns:a16="http://schemas.microsoft.com/office/drawing/2014/main" id="{362D0B27-2581-0BE2-B6A5-9A4DD7FE0C46}"/>
              </a:ext>
            </a:extLst>
          </p:cNvPr>
          <p:cNvPicPr>
            <a:picLocks noChangeAspect="1"/>
          </p:cNvPicPr>
          <p:nvPr/>
        </p:nvPicPr>
        <p:blipFill>
          <a:blip r:embed="rId4"/>
          <a:stretch>
            <a:fillRect/>
          </a:stretch>
        </p:blipFill>
        <p:spPr>
          <a:xfrm>
            <a:off x="212982" y="2571750"/>
            <a:ext cx="4236772" cy="1422133"/>
          </a:xfrm>
          <a:prstGeom prst="rect">
            <a:avLst/>
          </a:prstGeom>
        </p:spPr>
      </p:pic>
    </p:spTree>
    <p:extLst>
      <p:ext uri="{BB962C8B-B14F-4D97-AF65-F5344CB8AC3E}">
        <p14:creationId xmlns:p14="http://schemas.microsoft.com/office/powerpoint/2010/main" val="32254143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FA8E10-B780-7842-19F2-4D694FEDCAA4}"/>
              </a:ext>
            </a:extLst>
          </p:cNvPr>
          <p:cNvSpPr>
            <a:spLocks noGrp="1"/>
          </p:cNvSpPr>
          <p:nvPr>
            <p:ph type="title"/>
          </p:nvPr>
        </p:nvSpPr>
        <p:spPr>
          <a:xfrm>
            <a:off x="733583" y="333790"/>
            <a:ext cx="7505700" cy="954600"/>
          </a:xfrm>
        </p:spPr>
        <p:txBody>
          <a:bodyPr/>
          <a:lstStyle/>
          <a:p>
            <a:pPr algn="ctr"/>
            <a:r>
              <a:rPr lang="it-IT" dirty="0" err="1"/>
              <a:t>Function</a:t>
            </a:r>
            <a:r>
              <a:rPr lang="it-IT" dirty="0"/>
              <a:t> 2</a:t>
            </a:r>
          </a:p>
        </p:txBody>
      </p:sp>
      <p:graphicFrame>
        <p:nvGraphicFramePr>
          <p:cNvPr id="6" name="Tabella 5">
            <a:extLst>
              <a:ext uri="{FF2B5EF4-FFF2-40B4-BE49-F238E27FC236}">
                <a16:creationId xmlns:a16="http://schemas.microsoft.com/office/drawing/2014/main" id="{D4576936-40EB-4B71-B27C-8C2270EA9858}"/>
              </a:ext>
            </a:extLst>
          </p:cNvPr>
          <p:cNvGraphicFramePr>
            <a:graphicFrameLocks noGrp="1"/>
          </p:cNvGraphicFramePr>
          <p:nvPr/>
        </p:nvGraphicFramePr>
        <p:xfrm>
          <a:off x="379141" y="1640626"/>
          <a:ext cx="3240360" cy="1849329"/>
        </p:xfrm>
        <a:graphic>
          <a:graphicData uri="http://schemas.openxmlformats.org/drawingml/2006/table">
            <a:tbl>
              <a:tblPr/>
              <a:tblGrid>
                <a:gridCol w="684433">
                  <a:extLst>
                    <a:ext uri="{9D8B030D-6E8A-4147-A177-3AD203B41FA5}">
                      <a16:colId xmlns:a16="http://schemas.microsoft.com/office/drawing/2014/main" val="914410582"/>
                    </a:ext>
                  </a:extLst>
                </a:gridCol>
                <a:gridCol w="834152">
                  <a:extLst>
                    <a:ext uri="{9D8B030D-6E8A-4147-A177-3AD203B41FA5}">
                      <a16:colId xmlns:a16="http://schemas.microsoft.com/office/drawing/2014/main" val="1476578265"/>
                    </a:ext>
                  </a:extLst>
                </a:gridCol>
                <a:gridCol w="834152">
                  <a:extLst>
                    <a:ext uri="{9D8B030D-6E8A-4147-A177-3AD203B41FA5}">
                      <a16:colId xmlns:a16="http://schemas.microsoft.com/office/drawing/2014/main" val="1975516347"/>
                    </a:ext>
                  </a:extLst>
                </a:gridCol>
                <a:gridCol w="887623">
                  <a:extLst>
                    <a:ext uri="{9D8B030D-6E8A-4147-A177-3AD203B41FA5}">
                      <a16:colId xmlns:a16="http://schemas.microsoft.com/office/drawing/2014/main" val="2233393704"/>
                    </a:ext>
                  </a:extLst>
                </a:gridCol>
              </a:tblGrid>
              <a:tr h="205481">
                <a:tc gridSpan="4">
                  <a:txBody>
                    <a:bodyPr/>
                    <a:lstStyle/>
                    <a:p>
                      <a:pPr algn="ctr" fontAlgn="b"/>
                      <a:r>
                        <a:rPr lang="it-IT" sz="1100" b="0" i="0" u="none" strike="noStrike" dirty="0" err="1">
                          <a:solidFill>
                            <a:srgbClr val="000000"/>
                          </a:solidFill>
                          <a:effectLst/>
                          <a:latin typeface="Calibri" panose="020F0502020204030204" pitchFamily="34" charset="0"/>
                        </a:rPr>
                        <a:t>Function</a:t>
                      </a:r>
                      <a:r>
                        <a:rPr lang="it-IT" sz="1100" b="0" i="0" u="none" strike="noStrike" dirty="0">
                          <a:solidFill>
                            <a:srgbClr val="000000"/>
                          </a:solidFill>
                          <a:effectLst/>
                          <a:latin typeface="Calibri" panose="020F0502020204030204" pitchFamily="34" charset="0"/>
                        </a:rPr>
                        <a:t> 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1094212829"/>
                  </a:ext>
                </a:extLst>
              </a:tr>
              <a:tr h="205481">
                <a:tc>
                  <a:txBody>
                    <a:bodyPr/>
                    <a:lstStyle/>
                    <a:p>
                      <a:pPr algn="ctr" fontAlgn="b"/>
                      <a:r>
                        <a:rPr lang="it-IT" sz="1100" b="0" i="0" u="none" strike="noStrike" dirty="0">
                          <a:solidFill>
                            <a:srgbClr val="000000"/>
                          </a:solidFill>
                          <a:effectLst/>
                          <a:latin typeface="Calibri" panose="020F0502020204030204" pitchFamily="34" charset="0"/>
                        </a:rPr>
                        <a:t># </a:t>
                      </a:r>
                      <a:r>
                        <a:rPr lang="it-IT" sz="1100" b="0" i="0" u="none" strike="noStrike" dirty="0" err="1">
                          <a:solidFill>
                            <a:srgbClr val="000000"/>
                          </a:solidFill>
                          <a:effectLst/>
                          <a:latin typeface="Calibri" panose="020F0502020204030204" pitchFamily="34" charset="0"/>
                        </a:rPr>
                        <a:t>Processes</a:t>
                      </a:r>
                      <a:endParaRPr lang="it-IT" sz="1100" b="0"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b"/>
                      <a:r>
                        <a:rPr lang="it-IT" sz="1100" b="0" i="0" u="none" strike="noStrike" dirty="0" err="1">
                          <a:solidFill>
                            <a:srgbClr val="000000"/>
                          </a:solidFill>
                          <a:effectLst/>
                          <a:latin typeface="Calibri" panose="020F0502020204030204" pitchFamily="34" charset="0"/>
                        </a:rPr>
                        <a:t>Result</a:t>
                      </a:r>
                      <a:r>
                        <a:rPr lang="it-IT" sz="1100" b="0" i="0" u="none" strike="noStrike" dirty="0">
                          <a:solidFill>
                            <a:srgbClr val="000000"/>
                          </a:solidFill>
                          <a:effectLst/>
                          <a:latin typeface="Calibri" panose="020F0502020204030204" pitchFamily="34" charset="0"/>
                        </a:rPr>
                        <a:t> (X1, X2)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it-IT"/>
                    </a:p>
                  </a:txBody>
                  <a:tcPr/>
                </a:tc>
                <a:tc>
                  <a:txBody>
                    <a:bodyPr/>
                    <a:lstStyle/>
                    <a:p>
                      <a:pPr algn="ctr" fontAlgn="b"/>
                      <a:r>
                        <a:rPr lang="it-IT" sz="1100" b="0" i="0" u="none" strike="noStrike" dirty="0" err="1">
                          <a:solidFill>
                            <a:srgbClr val="000000"/>
                          </a:solidFill>
                          <a:effectLst/>
                          <a:latin typeface="Calibri" panose="020F0502020204030204" pitchFamily="34" charset="0"/>
                        </a:rPr>
                        <a:t>Elapsed</a:t>
                      </a:r>
                      <a:r>
                        <a:rPr lang="it-IT" sz="1100" b="0" i="0" u="none" strike="noStrike" dirty="0">
                          <a:solidFill>
                            <a:srgbClr val="000000"/>
                          </a:solidFill>
                          <a:effectLst/>
                          <a:latin typeface="Calibri" panose="020F0502020204030204" pitchFamily="34" charset="0"/>
                        </a:rPr>
                        <a:t> Time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1966047"/>
                  </a:ext>
                </a:extLst>
              </a:tr>
              <a:tr h="205481">
                <a:tc>
                  <a:txBody>
                    <a:bodyPr/>
                    <a:lstStyle/>
                    <a:p>
                      <a:pPr algn="r" fontAlgn="b"/>
                      <a:r>
                        <a:rPr lang="it-IT" sz="11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it-IT" sz="1100" b="0" i="0" u="none" strike="noStrike" dirty="0">
                          <a:solidFill>
                            <a:srgbClr val="000000"/>
                          </a:solidFill>
                          <a:effectLst/>
                          <a:latin typeface="Calibri" panose="020F0502020204030204" pitchFamily="34" charset="0"/>
                        </a:rPr>
                        <a:t>1,35185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it-IT" sz="1100" b="0" i="0" u="none" strike="noStrike" dirty="0">
                          <a:solidFill>
                            <a:srgbClr val="000000"/>
                          </a:solidFill>
                          <a:effectLst/>
                          <a:latin typeface="Calibri" panose="020F0502020204030204" pitchFamily="34" charset="0"/>
                        </a:rPr>
                        <a:t>1,35185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it-IT" sz="1100" b="0" i="0" u="none" strike="noStrike" dirty="0">
                          <a:solidFill>
                            <a:srgbClr val="000000"/>
                          </a:solidFill>
                          <a:effectLst/>
                          <a:latin typeface="Calibri" panose="020F0502020204030204" pitchFamily="34" charset="0"/>
                        </a:rPr>
                        <a:t>66,9142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4089121028"/>
                  </a:ext>
                </a:extLst>
              </a:tr>
              <a:tr h="205481">
                <a:tc>
                  <a:txBody>
                    <a:bodyPr/>
                    <a:lstStyle/>
                    <a:p>
                      <a:pPr algn="r" fontAlgn="b"/>
                      <a:r>
                        <a:rPr lang="it-IT" sz="11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it-IT" sz="1100" b="0" i="0" u="none" strike="noStrike" dirty="0">
                          <a:solidFill>
                            <a:srgbClr val="000000"/>
                          </a:solidFill>
                          <a:effectLst/>
                          <a:latin typeface="Calibri" panose="020F0502020204030204" pitchFamily="34" charset="0"/>
                        </a:rPr>
                        <a:t>1,34883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it-IT" sz="1100" b="0" i="0" u="none" strike="noStrike" dirty="0">
                          <a:solidFill>
                            <a:srgbClr val="000000"/>
                          </a:solidFill>
                          <a:effectLst/>
                          <a:latin typeface="Calibri" panose="020F0502020204030204" pitchFamily="34" charset="0"/>
                        </a:rPr>
                        <a:t>-1,3489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it-IT" sz="1100" b="0" i="0" u="none" strike="noStrike">
                          <a:solidFill>
                            <a:srgbClr val="000000"/>
                          </a:solidFill>
                          <a:effectLst/>
                          <a:latin typeface="Calibri" panose="020F0502020204030204" pitchFamily="34" charset="0"/>
                        </a:rPr>
                        <a:t>39,7818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919424320"/>
                  </a:ext>
                </a:extLst>
              </a:tr>
              <a:tr h="205481">
                <a:tc>
                  <a:txBody>
                    <a:bodyPr/>
                    <a:lstStyle/>
                    <a:p>
                      <a:pPr algn="r" fontAlgn="b"/>
                      <a:r>
                        <a:rPr lang="it-IT" sz="11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it-IT" sz="1100" b="0" i="0" u="none" strike="noStrike" dirty="0">
                          <a:solidFill>
                            <a:srgbClr val="000000"/>
                          </a:solidFill>
                          <a:effectLst/>
                          <a:latin typeface="Calibri" panose="020F0502020204030204" pitchFamily="34" charset="0"/>
                        </a:rPr>
                        <a:t>1,34883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it-IT" sz="1100" b="0" i="0" u="none" strike="noStrike" dirty="0">
                          <a:solidFill>
                            <a:srgbClr val="000000"/>
                          </a:solidFill>
                          <a:effectLst/>
                          <a:latin typeface="Calibri" panose="020F0502020204030204" pitchFamily="34" charset="0"/>
                        </a:rPr>
                        <a:t>-1,3489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it-IT" sz="1100" b="0" i="0" u="none" strike="noStrike">
                          <a:solidFill>
                            <a:srgbClr val="000000"/>
                          </a:solidFill>
                          <a:effectLst/>
                          <a:latin typeface="Calibri" panose="020F0502020204030204" pitchFamily="34" charset="0"/>
                        </a:rPr>
                        <a:t>32,528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736958490"/>
                  </a:ext>
                </a:extLst>
              </a:tr>
              <a:tr h="205481">
                <a:tc>
                  <a:txBody>
                    <a:bodyPr/>
                    <a:lstStyle/>
                    <a:p>
                      <a:pPr algn="r" fontAlgn="b"/>
                      <a:r>
                        <a:rPr lang="it-IT" sz="1100" b="0" i="0" u="none" strike="noStrike">
                          <a:solidFill>
                            <a:srgbClr val="000000"/>
                          </a:solidFill>
                          <a:effectLst/>
                          <a:latin typeface="Calibri" panose="020F0502020204030204" pitchFamily="34" charset="0"/>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it-IT" sz="1100" b="0" i="0" u="none" strike="noStrike" dirty="0">
                          <a:solidFill>
                            <a:srgbClr val="000000"/>
                          </a:solidFill>
                          <a:effectLst/>
                          <a:latin typeface="Calibri" panose="020F0502020204030204" pitchFamily="34" charset="0"/>
                        </a:rPr>
                        <a:t>1,34883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it-IT" sz="1100" b="0" i="0" u="none" strike="noStrike" dirty="0">
                          <a:solidFill>
                            <a:srgbClr val="000000"/>
                          </a:solidFill>
                          <a:effectLst/>
                          <a:latin typeface="Calibri" panose="020F0502020204030204" pitchFamily="34" charset="0"/>
                        </a:rPr>
                        <a:t>-1,3489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it-IT" sz="1100" b="0" i="0" u="none" strike="noStrike">
                          <a:solidFill>
                            <a:srgbClr val="000000"/>
                          </a:solidFill>
                          <a:effectLst/>
                          <a:latin typeface="Calibri" panose="020F0502020204030204" pitchFamily="34" charset="0"/>
                        </a:rPr>
                        <a:t>24,5709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666081491"/>
                  </a:ext>
                </a:extLst>
              </a:tr>
              <a:tr h="205481">
                <a:tc>
                  <a:txBody>
                    <a:bodyPr/>
                    <a:lstStyle/>
                    <a:p>
                      <a:pPr algn="r" fontAlgn="b"/>
                      <a:r>
                        <a:rPr lang="it-IT" sz="1100" b="0" i="0" u="none" strike="noStrike">
                          <a:solidFill>
                            <a:srgbClr val="00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it-IT" sz="1100" b="0" i="0" u="none" strike="noStrike">
                          <a:solidFill>
                            <a:srgbClr val="000000"/>
                          </a:solidFill>
                          <a:effectLst/>
                          <a:latin typeface="Calibri" panose="020F0502020204030204" pitchFamily="34" charset="0"/>
                        </a:rPr>
                        <a:t>1,34883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it-IT" sz="1100" b="0" i="0" u="none" strike="noStrike" dirty="0">
                          <a:solidFill>
                            <a:srgbClr val="000000"/>
                          </a:solidFill>
                          <a:effectLst/>
                          <a:latin typeface="Calibri" panose="020F0502020204030204" pitchFamily="34" charset="0"/>
                        </a:rPr>
                        <a:t>-1,3489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it-IT" sz="1100" b="0" i="0" u="none" strike="noStrike">
                          <a:solidFill>
                            <a:srgbClr val="000000"/>
                          </a:solidFill>
                          <a:effectLst/>
                          <a:latin typeface="Calibri" panose="020F0502020204030204" pitchFamily="34" charset="0"/>
                        </a:rPr>
                        <a:t>24,948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710713874"/>
                  </a:ext>
                </a:extLst>
              </a:tr>
              <a:tr h="205481">
                <a:tc>
                  <a:txBody>
                    <a:bodyPr/>
                    <a:lstStyle/>
                    <a:p>
                      <a:pPr algn="r" fontAlgn="b"/>
                      <a:r>
                        <a:rPr lang="it-IT" sz="1100" b="0" i="0" u="none" strike="noStrike">
                          <a:solidFill>
                            <a:srgbClr val="000000"/>
                          </a:solidFill>
                          <a:effectLst/>
                          <a:latin typeface="Calibri" panose="020F0502020204030204" pitchFamily="34" charset="0"/>
                        </a:rPr>
                        <a:t>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it-IT" sz="1100" b="0" i="0" u="none" strike="noStrike">
                          <a:solidFill>
                            <a:srgbClr val="000000"/>
                          </a:solidFill>
                          <a:effectLst/>
                          <a:latin typeface="Calibri" panose="020F0502020204030204" pitchFamily="34" charset="0"/>
                        </a:rPr>
                        <a:t>-1,34888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it-IT" sz="1100" b="0" i="0" u="none" strike="noStrike" dirty="0">
                          <a:solidFill>
                            <a:srgbClr val="000000"/>
                          </a:solidFill>
                          <a:effectLst/>
                          <a:latin typeface="Calibri" panose="020F0502020204030204" pitchFamily="34" charset="0"/>
                        </a:rPr>
                        <a:t>-1,35066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it-IT" sz="1100" b="0" i="0" u="none" strike="noStrike">
                          <a:solidFill>
                            <a:srgbClr val="000000"/>
                          </a:solidFill>
                          <a:effectLst/>
                          <a:latin typeface="Calibri" panose="020F0502020204030204" pitchFamily="34" charset="0"/>
                        </a:rPr>
                        <a:t>25,2112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607229427"/>
                  </a:ext>
                </a:extLst>
              </a:tr>
              <a:tr h="205481">
                <a:tc>
                  <a:txBody>
                    <a:bodyPr/>
                    <a:lstStyle/>
                    <a:p>
                      <a:pPr algn="r" fontAlgn="b"/>
                      <a:r>
                        <a:rPr lang="it-IT" sz="1100" b="0" i="0" u="none" strike="noStrike">
                          <a:solidFill>
                            <a:srgbClr val="000000"/>
                          </a:solidFill>
                          <a:effectLst/>
                          <a:latin typeface="Calibri" panose="020F0502020204030204" pitchFamily="34" charset="0"/>
                        </a:rPr>
                        <a:t>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r" fontAlgn="b"/>
                      <a:r>
                        <a:rPr lang="it-IT" sz="1100" b="0" i="0" u="none" strike="noStrike">
                          <a:solidFill>
                            <a:srgbClr val="000000"/>
                          </a:solidFill>
                          <a:effectLst/>
                          <a:latin typeface="Calibri" panose="020F0502020204030204" pitchFamily="34" charset="0"/>
                        </a:rPr>
                        <a:t>-1,34888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r" fontAlgn="b"/>
                      <a:r>
                        <a:rPr lang="it-IT" sz="1100" b="0" i="0" u="none" strike="noStrike" dirty="0">
                          <a:solidFill>
                            <a:srgbClr val="000000"/>
                          </a:solidFill>
                          <a:effectLst/>
                          <a:latin typeface="Calibri" panose="020F0502020204030204" pitchFamily="34" charset="0"/>
                        </a:rPr>
                        <a:t>-1,35066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r" fontAlgn="b"/>
                      <a:r>
                        <a:rPr lang="it-IT" sz="1100" b="0" i="0" u="none" strike="noStrike" dirty="0">
                          <a:solidFill>
                            <a:srgbClr val="000000"/>
                          </a:solidFill>
                          <a:effectLst/>
                          <a:latin typeface="Calibri" panose="020F0502020204030204" pitchFamily="34" charset="0"/>
                        </a:rPr>
                        <a:t>16,7335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1889756"/>
                  </a:ext>
                </a:extLst>
              </a:tr>
            </a:tbl>
          </a:graphicData>
        </a:graphic>
      </p:graphicFrame>
      <p:graphicFrame>
        <p:nvGraphicFramePr>
          <p:cNvPr id="10" name="Grafico 9">
            <a:extLst>
              <a:ext uri="{FF2B5EF4-FFF2-40B4-BE49-F238E27FC236}">
                <a16:creationId xmlns:a16="http://schemas.microsoft.com/office/drawing/2014/main" id="{21C2DFD9-EC46-8EC7-3981-034594777982}"/>
              </a:ext>
            </a:extLst>
          </p:cNvPr>
          <p:cNvGraphicFramePr>
            <a:graphicFrameLocks/>
          </p:cNvGraphicFramePr>
          <p:nvPr/>
        </p:nvGraphicFramePr>
        <p:xfrm>
          <a:off x="4103687" y="1200150"/>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12" name="CasellaDiTesto 11">
            <a:extLst>
              <a:ext uri="{FF2B5EF4-FFF2-40B4-BE49-F238E27FC236}">
                <a16:creationId xmlns:a16="http://schemas.microsoft.com/office/drawing/2014/main" id="{1C75A0DB-1400-B5BC-1A2D-3A44CE1AB359}"/>
              </a:ext>
            </a:extLst>
          </p:cNvPr>
          <p:cNvSpPr txBox="1"/>
          <p:nvPr/>
        </p:nvSpPr>
        <p:spPr>
          <a:xfrm>
            <a:off x="297180" y="4194427"/>
            <a:ext cx="8378507" cy="523220"/>
          </a:xfrm>
          <a:prstGeom prst="rect">
            <a:avLst/>
          </a:prstGeom>
          <a:noFill/>
        </p:spPr>
        <p:txBody>
          <a:bodyPr wrap="square">
            <a:spAutoFit/>
          </a:bodyPr>
          <a:lstStyle/>
          <a:p>
            <a:r>
              <a:rPr lang="it-IT" dirty="0" err="1"/>
              <a:t>As</a:t>
            </a:r>
            <a:r>
              <a:rPr lang="it-IT" dirty="0"/>
              <a:t> </a:t>
            </a:r>
            <a:r>
              <a:rPr lang="it-IT" dirty="0" err="1"/>
              <a:t>we</a:t>
            </a:r>
            <a:r>
              <a:rPr lang="it-IT" dirty="0"/>
              <a:t> can </a:t>
            </a:r>
            <a:r>
              <a:rPr lang="it-IT" dirty="0" err="1"/>
              <a:t>see</a:t>
            </a:r>
            <a:r>
              <a:rPr lang="it-IT" dirty="0"/>
              <a:t>, the </a:t>
            </a:r>
            <a:r>
              <a:rPr lang="it-IT" dirty="0" err="1"/>
              <a:t>result</a:t>
            </a:r>
            <a:r>
              <a:rPr lang="it-IT" dirty="0"/>
              <a:t> </a:t>
            </a:r>
            <a:r>
              <a:rPr lang="it-IT" dirty="0" err="1"/>
              <a:t>is</a:t>
            </a:r>
            <a:r>
              <a:rPr lang="it-IT" dirty="0"/>
              <a:t> </a:t>
            </a:r>
            <a:r>
              <a:rPr lang="it-IT" dirty="0" err="1"/>
              <a:t>very</a:t>
            </a:r>
            <a:r>
              <a:rPr lang="it-IT" dirty="0"/>
              <a:t> close to the </a:t>
            </a:r>
            <a:r>
              <a:rPr lang="it-IT" dirty="0" err="1"/>
              <a:t>actual</a:t>
            </a:r>
            <a:r>
              <a:rPr lang="it-IT" dirty="0"/>
              <a:t> minimum point, and the performance </a:t>
            </a:r>
            <a:r>
              <a:rPr lang="it-IT" dirty="0" err="1"/>
              <a:t>increases</a:t>
            </a:r>
            <a:r>
              <a:rPr lang="it-IT" dirty="0"/>
              <a:t> </a:t>
            </a:r>
            <a:r>
              <a:rPr lang="it-IT" dirty="0" err="1"/>
              <a:t>as</a:t>
            </a:r>
            <a:r>
              <a:rPr lang="it-IT" dirty="0"/>
              <a:t> the </a:t>
            </a:r>
            <a:r>
              <a:rPr lang="it-IT" dirty="0" err="1"/>
              <a:t>number</a:t>
            </a:r>
            <a:r>
              <a:rPr lang="it-IT" dirty="0"/>
              <a:t> of </a:t>
            </a:r>
            <a:r>
              <a:rPr lang="it-IT" dirty="0" err="1"/>
              <a:t>processes</a:t>
            </a:r>
            <a:r>
              <a:rPr lang="it-IT" dirty="0"/>
              <a:t> </a:t>
            </a:r>
            <a:r>
              <a:rPr lang="it-IT" dirty="0" err="1"/>
              <a:t>grows</a:t>
            </a:r>
            <a:endParaRPr lang="it-IT" dirty="0"/>
          </a:p>
        </p:txBody>
      </p:sp>
    </p:spTree>
    <p:extLst>
      <p:ext uri="{BB962C8B-B14F-4D97-AF65-F5344CB8AC3E}">
        <p14:creationId xmlns:p14="http://schemas.microsoft.com/office/powerpoint/2010/main" val="1560650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5"/>
          <p:cNvSpPr txBox="1">
            <a:spLocks noGrp="1"/>
          </p:cNvSpPr>
          <p:nvPr>
            <p:ph type="title"/>
          </p:nvPr>
        </p:nvSpPr>
        <p:spPr>
          <a:xfrm>
            <a:off x="819150" y="481327"/>
            <a:ext cx="7505700" cy="954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it" dirty="0"/>
              <a:t>Mathematical background</a:t>
            </a:r>
            <a:endParaRPr dirty="0"/>
          </a:p>
        </p:txBody>
      </p:sp>
      <p:sp>
        <p:nvSpPr>
          <p:cNvPr id="141" name="Google Shape;141;p15"/>
          <p:cNvSpPr txBox="1">
            <a:spLocks noGrp="1"/>
          </p:cNvSpPr>
          <p:nvPr>
            <p:ph type="body" idx="1"/>
          </p:nvPr>
        </p:nvSpPr>
        <p:spPr>
          <a:xfrm>
            <a:off x="819150" y="1160700"/>
            <a:ext cx="7505700" cy="2822100"/>
          </a:xfrm>
          <a:prstGeom prst="rect">
            <a:avLst/>
          </a:prstGeom>
        </p:spPr>
        <p:txBody>
          <a:bodyPr spcFirstLastPara="1" wrap="square" lIns="91425" tIns="91425" rIns="91425" bIns="91425" anchor="t" anchorCtr="0">
            <a:normAutofit/>
          </a:bodyPr>
          <a:lstStyle/>
          <a:p>
            <a:pPr marL="0" lvl="0" indent="0" algn="just" rtl="0">
              <a:lnSpc>
                <a:spcPct val="100000"/>
              </a:lnSpc>
              <a:spcBef>
                <a:spcPts val="360"/>
              </a:spcBef>
              <a:spcAft>
                <a:spcPts val="0"/>
              </a:spcAft>
              <a:buClr>
                <a:srgbClr val="000000"/>
              </a:buClr>
              <a:buSzPts val="1800"/>
              <a:buFont typeface="Arial"/>
              <a:buNone/>
            </a:pPr>
            <a:r>
              <a:rPr lang="it" sz="1400" dirty="0">
                <a:solidFill>
                  <a:srgbClr val="000000"/>
                </a:solidFill>
                <a:latin typeface="Arial"/>
                <a:ea typeface="Arial"/>
                <a:cs typeface="Arial"/>
                <a:sym typeface="Arial"/>
              </a:rPr>
              <a:t>Simulated annealing is one of the simplest and best-known metaheuristic methods for solving global optimization problems. It aims to find the global optimum of a non-convex function. In our case, we use the simulated annealing to find the global minimum of a function.</a:t>
            </a:r>
            <a:endParaRPr sz="1400" dirty="0">
              <a:solidFill>
                <a:srgbClr val="000000"/>
              </a:solidFill>
              <a:latin typeface="Arial"/>
              <a:ea typeface="Arial"/>
              <a:cs typeface="Arial"/>
              <a:sym typeface="Arial"/>
            </a:endParaRPr>
          </a:p>
          <a:p>
            <a:pPr marL="0" lvl="0" indent="0" algn="just" rtl="0">
              <a:lnSpc>
                <a:spcPct val="100000"/>
              </a:lnSpc>
              <a:spcBef>
                <a:spcPts val="360"/>
              </a:spcBef>
              <a:spcAft>
                <a:spcPts val="0"/>
              </a:spcAft>
              <a:buClr>
                <a:srgbClr val="000000"/>
              </a:buClr>
              <a:buSzPts val="1800"/>
              <a:buFont typeface="Arial"/>
              <a:buNone/>
            </a:pPr>
            <a:endParaRPr sz="1200" dirty="0">
              <a:solidFill>
                <a:srgbClr val="000000"/>
              </a:solidFill>
              <a:latin typeface="Arial"/>
              <a:ea typeface="Arial"/>
              <a:cs typeface="Arial"/>
              <a:sym typeface="Arial"/>
            </a:endParaRPr>
          </a:p>
          <a:p>
            <a:pPr marL="0" lvl="0" indent="0" algn="l" rtl="0">
              <a:spcBef>
                <a:spcPts val="0"/>
              </a:spcBef>
              <a:spcAft>
                <a:spcPts val="1200"/>
              </a:spcAft>
              <a:buNone/>
            </a:pPr>
            <a:endParaRPr dirty="0"/>
          </a:p>
        </p:txBody>
      </p:sp>
      <p:pic>
        <p:nvPicPr>
          <p:cNvPr id="142" name="Google Shape;142;p15"/>
          <p:cNvPicPr preferRelativeResize="0"/>
          <p:nvPr/>
        </p:nvPicPr>
        <p:blipFill rotWithShape="1">
          <a:blip r:embed="rId3">
            <a:alphaModFix/>
          </a:blip>
          <a:srcRect/>
          <a:stretch/>
        </p:blipFill>
        <p:spPr>
          <a:xfrm>
            <a:off x="2616891" y="2332832"/>
            <a:ext cx="3910218" cy="21696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6"/>
          <p:cNvSpPr txBox="1">
            <a:spLocks noGrp="1"/>
          </p:cNvSpPr>
          <p:nvPr>
            <p:ph type="title"/>
          </p:nvPr>
        </p:nvSpPr>
        <p:spPr>
          <a:xfrm>
            <a:off x="819150" y="444156"/>
            <a:ext cx="7505700" cy="954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it" dirty="0"/>
              <a:t>Mathematical background</a:t>
            </a:r>
            <a:endParaRPr dirty="0"/>
          </a:p>
        </p:txBody>
      </p:sp>
      <mc:AlternateContent xmlns:mc="http://schemas.openxmlformats.org/markup-compatibility/2006">
        <mc:Choice xmlns:a14="http://schemas.microsoft.com/office/drawing/2010/main" Requires="a14">
          <p:sp>
            <p:nvSpPr>
              <p:cNvPr id="148" name="Google Shape;148;p16"/>
              <p:cNvSpPr txBox="1">
                <a:spLocks noGrp="1"/>
              </p:cNvSpPr>
              <p:nvPr>
                <p:ph type="body" idx="1"/>
              </p:nvPr>
            </p:nvSpPr>
            <p:spPr>
              <a:xfrm>
                <a:off x="819150" y="1398756"/>
                <a:ext cx="7505700" cy="2822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t" sz="1400" dirty="0">
                    <a:solidFill>
                      <a:srgbClr val="000000"/>
                    </a:solidFill>
                    <a:latin typeface="Arial"/>
                    <a:ea typeface="Arial"/>
                    <a:cs typeface="Arial"/>
                    <a:sym typeface="Arial"/>
                  </a:rPr>
                  <a:t>Given an initial random location x*, is defined S</a:t>
                </a:r>
                <a:r>
                  <a:rPr lang="it" sz="1400" baseline="-25000" dirty="0">
                    <a:solidFill>
                      <a:srgbClr val="000000"/>
                    </a:solidFill>
                    <a:latin typeface="Arial"/>
                    <a:ea typeface="Arial"/>
                    <a:cs typeface="Arial"/>
                    <a:sym typeface="Arial"/>
                  </a:rPr>
                  <a:t>x*</a:t>
                </a:r>
                <a:r>
                  <a:rPr lang="it" sz="1400" dirty="0">
                    <a:solidFill>
                      <a:srgbClr val="000000"/>
                    </a:solidFill>
                    <a:latin typeface="Arial"/>
                    <a:ea typeface="Arial"/>
                    <a:cs typeface="Arial"/>
                    <a:sym typeface="Arial"/>
                  </a:rPr>
                  <a:t> = {set of all the elements close to x*}</a:t>
                </a:r>
                <a:endParaRPr sz="1400" dirty="0">
                  <a:solidFill>
                    <a:srgbClr val="000000"/>
                  </a:solidFill>
                  <a:latin typeface="Arial"/>
                  <a:ea typeface="Arial"/>
                  <a:cs typeface="Arial"/>
                  <a:sym typeface="Arial"/>
                </a:endParaRPr>
              </a:p>
              <a:p>
                <a:pPr marL="0" lvl="0" indent="0" algn="l" rtl="0">
                  <a:spcBef>
                    <a:spcPts val="1200"/>
                  </a:spcBef>
                  <a:spcAft>
                    <a:spcPts val="0"/>
                  </a:spcAft>
                  <a:buNone/>
                </a:pPr>
                <a:r>
                  <a:rPr lang="it" sz="1400" dirty="0">
                    <a:solidFill>
                      <a:srgbClr val="000000"/>
                    </a:solidFill>
                    <a:latin typeface="Arial"/>
                    <a:ea typeface="Arial"/>
                    <a:cs typeface="Arial"/>
                    <a:sym typeface="Arial"/>
                  </a:rPr>
                  <a:t>The algorithm performs a sample of a nearby location, choosing randomly among the elements contained in S</a:t>
                </a:r>
                <a:r>
                  <a:rPr lang="it" sz="1400" baseline="-25000" dirty="0">
                    <a:solidFill>
                      <a:srgbClr val="000000"/>
                    </a:solidFill>
                    <a:latin typeface="Arial"/>
                    <a:ea typeface="Arial"/>
                    <a:cs typeface="Arial"/>
                    <a:sym typeface="Arial"/>
                  </a:rPr>
                  <a:t>x*</a:t>
                </a:r>
                <a:r>
                  <a:rPr lang="it" sz="1400" dirty="0">
                    <a:solidFill>
                      <a:srgbClr val="000000"/>
                    </a:solidFill>
                    <a:latin typeface="Arial"/>
                    <a:ea typeface="Arial"/>
                    <a:cs typeface="Arial"/>
                    <a:sym typeface="Arial"/>
                  </a:rPr>
                  <a:t>.</a:t>
                </a:r>
                <a:endParaRPr sz="1400" dirty="0">
                  <a:solidFill>
                    <a:srgbClr val="000000"/>
                  </a:solidFill>
                  <a:latin typeface="Arial"/>
                  <a:ea typeface="Arial"/>
                  <a:cs typeface="Arial"/>
                  <a:sym typeface="Arial"/>
                </a:endParaRPr>
              </a:p>
              <a:p>
                <a:pPr marL="0" lvl="0" indent="0" algn="l" rtl="0">
                  <a:spcBef>
                    <a:spcPts val="1200"/>
                  </a:spcBef>
                  <a:spcAft>
                    <a:spcPts val="0"/>
                  </a:spcAft>
                  <a:buNone/>
                </a:pPr>
                <a:r>
                  <a:rPr lang="it" sz="1400" dirty="0">
                    <a:solidFill>
                      <a:srgbClr val="000000"/>
                    </a:solidFill>
                    <a:latin typeface="Arial"/>
                    <a:ea typeface="Arial"/>
                    <a:cs typeface="Arial"/>
                    <a:sym typeface="Arial"/>
                  </a:rPr>
                  <a:t>If </a:t>
                </a:r>
                <a14:m>
                  <m:oMath xmlns:m="http://schemas.openxmlformats.org/officeDocument/2006/math">
                    <m:r>
                      <a:rPr lang="en-US" sz="1400" i="1" dirty="0" smtClean="0">
                        <a:solidFill>
                          <a:schemeClr val="bg2"/>
                        </a:solidFill>
                        <a:latin typeface="Cambria Math" panose="02040503050406030204" pitchFamily="18" charset="0"/>
                      </a:rPr>
                      <m:t>𝑓</m:t>
                    </m:r>
                    <m:d>
                      <m:dPr>
                        <m:ctrlPr>
                          <a:rPr lang="en-US" sz="1400" i="1" dirty="0" smtClean="0">
                            <a:solidFill>
                              <a:schemeClr val="bg2"/>
                            </a:solidFill>
                            <a:latin typeface="Cambria Math" panose="02040503050406030204" pitchFamily="18" charset="0"/>
                          </a:rPr>
                        </m:ctrlPr>
                      </m:dPr>
                      <m:e>
                        <m:acc>
                          <m:accPr>
                            <m:chr m:val="̅"/>
                            <m:ctrlPr>
                              <a:rPr lang="en-US" sz="1400" i="1" dirty="0" smtClean="0">
                                <a:solidFill>
                                  <a:schemeClr val="bg2"/>
                                </a:solidFill>
                                <a:latin typeface="Cambria Math" panose="02040503050406030204" pitchFamily="18" charset="0"/>
                              </a:rPr>
                            </m:ctrlPr>
                          </m:accPr>
                          <m:e>
                            <m:r>
                              <a:rPr lang="en-US" sz="1400" i="1" dirty="0" smtClean="0">
                                <a:solidFill>
                                  <a:schemeClr val="bg2"/>
                                </a:solidFill>
                                <a:latin typeface="Cambria Math" panose="02040503050406030204" pitchFamily="18" charset="0"/>
                              </a:rPr>
                              <m:t>𝑥</m:t>
                            </m:r>
                          </m:e>
                        </m:acc>
                      </m:e>
                    </m:d>
                    <m:r>
                      <a:rPr lang="it-IT" sz="1400" b="0" i="0" dirty="0" smtClean="0">
                        <a:solidFill>
                          <a:schemeClr val="bg2"/>
                        </a:solidFill>
                        <a:latin typeface="Cambria Math" panose="02040503050406030204" pitchFamily="18" charset="0"/>
                      </a:rPr>
                      <m:t>&lt;</m:t>
                    </m:r>
                    <m:r>
                      <a:rPr lang="en-US" sz="1400" i="1" dirty="0" smtClean="0">
                        <a:solidFill>
                          <a:schemeClr val="bg2"/>
                        </a:solidFill>
                        <a:latin typeface="Cambria Math" panose="02040503050406030204" pitchFamily="18" charset="0"/>
                      </a:rPr>
                      <m:t>𝑓</m:t>
                    </m:r>
                    <m:d>
                      <m:dPr>
                        <m:ctrlPr>
                          <a:rPr lang="en-US" sz="1400" i="1" dirty="0" smtClean="0">
                            <a:solidFill>
                              <a:schemeClr val="bg2"/>
                            </a:solidFill>
                            <a:latin typeface="Cambria Math" panose="02040503050406030204" pitchFamily="18" charset="0"/>
                          </a:rPr>
                        </m:ctrlPr>
                      </m:dPr>
                      <m:e>
                        <m:sSup>
                          <m:sSupPr>
                            <m:ctrlPr>
                              <a:rPr lang="en-US" sz="1400" i="1" dirty="0" smtClean="0">
                                <a:solidFill>
                                  <a:schemeClr val="bg2"/>
                                </a:solidFill>
                                <a:latin typeface="Cambria Math" panose="02040503050406030204" pitchFamily="18" charset="0"/>
                              </a:rPr>
                            </m:ctrlPr>
                          </m:sSupPr>
                          <m:e>
                            <m:r>
                              <a:rPr lang="en-US" sz="1400" i="1" dirty="0" smtClean="0">
                                <a:solidFill>
                                  <a:schemeClr val="bg2"/>
                                </a:solidFill>
                                <a:latin typeface="Cambria Math" panose="02040503050406030204" pitchFamily="18" charset="0"/>
                              </a:rPr>
                              <m:t>𝑥</m:t>
                            </m:r>
                          </m:e>
                          <m:sup>
                            <m:r>
                              <a:rPr lang="en-US" sz="1400" i="0" dirty="0" smtClean="0">
                                <a:solidFill>
                                  <a:schemeClr val="bg2"/>
                                </a:solidFill>
                                <a:latin typeface="Cambria Math" panose="02040503050406030204" pitchFamily="18" charset="0"/>
                              </a:rPr>
                              <m:t>∗</m:t>
                            </m:r>
                          </m:sup>
                        </m:sSup>
                      </m:e>
                    </m:d>
                  </m:oMath>
                </a14:m>
                <a:r>
                  <a:rPr lang="en-US" sz="1400" dirty="0"/>
                  <a:t> </a:t>
                </a:r>
                <a:r>
                  <a:rPr lang="it" sz="1400" dirty="0">
                    <a:solidFill>
                      <a:srgbClr val="000000"/>
                    </a:solidFill>
                    <a:latin typeface="Arial"/>
                    <a:ea typeface="Arial"/>
                    <a:cs typeface="Arial"/>
                    <a:sym typeface="Arial"/>
                  </a:rPr>
                  <a:t>the sample is accepted and becomes the new analyzed point;</a:t>
                </a:r>
                <a:endParaRPr sz="1400" dirty="0">
                  <a:solidFill>
                    <a:srgbClr val="000000"/>
                  </a:solidFill>
                  <a:latin typeface="Arial"/>
                  <a:ea typeface="Arial"/>
                  <a:cs typeface="Arial"/>
                  <a:sym typeface="Arial"/>
                </a:endParaRPr>
              </a:p>
              <a:p>
                <a:pPr marL="0" lvl="0" indent="0">
                  <a:spcBef>
                    <a:spcPts val="1200"/>
                  </a:spcBef>
                  <a:buNone/>
                </a:pPr>
                <a:r>
                  <a:rPr lang="it" sz="1400" dirty="0">
                    <a:solidFill>
                      <a:srgbClr val="000000"/>
                    </a:solidFill>
                    <a:latin typeface="Arial"/>
                    <a:ea typeface="Arial"/>
                    <a:cs typeface="Arial"/>
                    <a:sym typeface="Arial"/>
                  </a:rPr>
                  <a:t>If </a:t>
                </a:r>
                <a14:m>
                  <m:oMath xmlns:m="http://schemas.openxmlformats.org/officeDocument/2006/math">
                    <m:r>
                      <a:rPr lang="en-US" sz="1400" i="1" dirty="0">
                        <a:solidFill>
                          <a:schemeClr val="bg2"/>
                        </a:solidFill>
                        <a:latin typeface="Cambria Math" panose="02040503050406030204" pitchFamily="18" charset="0"/>
                      </a:rPr>
                      <m:t>𝑓</m:t>
                    </m:r>
                    <m:d>
                      <m:dPr>
                        <m:ctrlPr>
                          <a:rPr lang="en-US" sz="1400" i="1" dirty="0">
                            <a:solidFill>
                              <a:schemeClr val="bg2"/>
                            </a:solidFill>
                            <a:latin typeface="Cambria Math" panose="02040503050406030204" pitchFamily="18" charset="0"/>
                          </a:rPr>
                        </m:ctrlPr>
                      </m:dPr>
                      <m:e>
                        <m:acc>
                          <m:accPr>
                            <m:chr m:val="̅"/>
                            <m:ctrlPr>
                              <a:rPr lang="en-US" sz="1400" i="1" dirty="0">
                                <a:solidFill>
                                  <a:schemeClr val="bg2"/>
                                </a:solidFill>
                                <a:latin typeface="Cambria Math" panose="02040503050406030204" pitchFamily="18" charset="0"/>
                              </a:rPr>
                            </m:ctrlPr>
                          </m:accPr>
                          <m:e>
                            <m:r>
                              <a:rPr lang="en-US" sz="1400" i="1" dirty="0">
                                <a:solidFill>
                                  <a:schemeClr val="bg2"/>
                                </a:solidFill>
                                <a:latin typeface="Cambria Math" panose="02040503050406030204" pitchFamily="18" charset="0"/>
                              </a:rPr>
                              <m:t>𝑥</m:t>
                            </m:r>
                          </m:e>
                        </m:acc>
                      </m:e>
                    </m:d>
                    <m:r>
                      <a:rPr lang="it-IT" sz="1400" dirty="0">
                        <a:solidFill>
                          <a:schemeClr val="bg2"/>
                        </a:solidFill>
                        <a:latin typeface="Cambria Math" panose="02040503050406030204" pitchFamily="18" charset="0"/>
                      </a:rPr>
                      <m:t>≥</m:t>
                    </m:r>
                    <m:r>
                      <a:rPr lang="en-US" sz="1400" i="1" dirty="0">
                        <a:solidFill>
                          <a:schemeClr val="bg2"/>
                        </a:solidFill>
                        <a:latin typeface="Cambria Math" panose="02040503050406030204" pitchFamily="18" charset="0"/>
                      </a:rPr>
                      <m:t>𝑓</m:t>
                    </m:r>
                    <m:d>
                      <m:dPr>
                        <m:ctrlPr>
                          <a:rPr lang="en-US" sz="1400" i="1" dirty="0">
                            <a:solidFill>
                              <a:schemeClr val="bg2"/>
                            </a:solidFill>
                            <a:latin typeface="Cambria Math" panose="02040503050406030204" pitchFamily="18" charset="0"/>
                          </a:rPr>
                        </m:ctrlPr>
                      </m:dPr>
                      <m:e>
                        <m:sSup>
                          <m:sSupPr>
                            <m:ctrlPr>
                              <a:rPr lang="en-US" sz="1400" i="1" dirty="0">
                                <a:solidFill>
                                  <a:schemeClr val="bg2"/>
                                </a:solidFill>
                                <a:latin typeface="Cambria Math" panose="02040503050406030204" pitchFamily="18" charset="0"/>
                              </a:rPr>
                            </m:ctrlPr>
                          </m:sSupPr>
                          <m:e>
                            <m:r>
                              <a:rPr lang="en-US" sz="1400" i="1" dirty="0">
                                <a:solidFill>
                                  <a:schemeClr val="bg2"/>
                                </a:solidFill>
                                <a:latin typeface="Cambria Math" panose="02040503050406030204" pitchFamily="18" charset="0"/>
                              </a:rPr>
                              <m:t>𝑥</m:t>
                            </m:r>
                          </m:e>
                          <m:sup>
                            <m:r>
                              <a:rPr lang="en-US" sz="1400" dirty="0">
                                <a:solidFill>
                                  <a:schemeClr val="bg2"/>
                                </a:solidFill>
                                <a:latin typeface="Cambria Math" panose="02040503050406030204" pitchFamily="18" charset="0"/>
                              </a:rPr>
                              <m:t>∗</m:t>
                            </m:r>
                          </m:sup>
                        </m:sSup>
                      </m:e>
                    </m:d>
                  </m:oMath>
                </a14:m>
                <a:r>
                  <a:rPr lang="it" sz="1400" dirty="0">
                    <a:solidFill>
                      <a:srgbClr val="000000"/>
                    </a:solidFill>
                    <a:latin typeface="Arial"/>
                    <a:ea typeface="Arial"/>
                    <a:cs typeface="Arial"/>
                    <a:sym typeface="Arial"/>
                  </a:rPr>
                  <a:t>, the sample is accepted with a probability that depends on a variable T (the temperature). The formula used to calculate the acceptance probability is the following one: Pr(Accept) = </a:t>
                </a:r>
                <a14:m>
                  <m:oMath xmlns:m="http://schemas.openxmlformats.org/officeDocument/2006/math">
                    <m:sSup>
                      <m:sSupPr>
                        <m:ctrlPr>
                          <a:rPr lang="en-US" sz="1400" i="1" dirty="0" smtClean="0">
                            <a:solidFill>
                              <a:schemeClr val="bg2"/>
                            </a:solidFill>
                            <a:latin typeface="Cambria Math" panose="02040503050406030204" pitchFamily="18" charset="0"/>
                          </a:rPr>
                        </m:ctrlPr>
                      </m:sSupPr>
                      <m:e>
                        <m:r>
                          <a:rPr lang="en-US" sz="1400" dirty="0" smtClean="0">
                            <a:solidFill>
                              <a:schemeClr val="bg2"/>
                            </a:solidFill>
                            <a:latin typeface="Cambria Math" panose="02040503050406030204" pitchFamily="18" charset="0"/>
                          </a:rPr>
                          <m:t>ⅇ</m:t>
                        </m:r>
                      </m:e>
                      <m:sup>
                        <m:f>
                          <m:fPr>
                            <m:ctrlPr>
                              <a:rPr lang="en-US" sz="1400" i="1" dirty="0" smtClean="0">
                                <a:solidFill>
                                  <a:schemeClr val="bg2"/>
                                </a:solidFill>
                                <a:latin typeface="Cambria Math" panose="02040503050406030204" pitchFamily="18" charset="0"/>
                              </a:rPr>
                            </m:ctrlPr>
                          </m:fPr>
                          <m:num>
                            <m:r>
                              <a:rPr lang="en-US" sz="1400" i="1" dirty="0" smtClean="0">
                                <a:solidFill>
                                  <a:schemeClr val="bg2"/>
                                </a:solidFill>
                                <a:latin typeface="Cambria Math" panose="02040503050406030204" pitchFamily="18" charset="0"/>
                              </a:rPr>
                              <m:t>𝑓</m:t>
                            </m:r>
                            <m:d>
                              <m:dPr>
                                <m:ctrlPr>
                                  <a:rPr lang="en-US" sz="1400" i="1" dirty="0" smtClean="0">
                                    <a:solidFill>
                                      <a:schemeClr val="bg2"/>
                                    </a:solidFill>
                                    <a:latin typeface="Cambria Math" panose="02040503050406030204" pitchFamily="18" charset="0"/>
                                  </a:rPr>
                                </m:ctrlPr>
                              </m:dPr>
                              <m:e>
                                <m:acc>
                                  <m:accPr>
                                    <m:chr m:val="̅"/>
                                    <m:ctrlPr>
                                      <a:rPr lang="en-US" sz="1400" i="1" dirty="0" smtClean="0">
                                        <a:solidFill>
                                          <a:schemeClr val="bg2"/>
                                        </a:solidFill>
                                        <a:latin typeface="Cambria Math" panose="02040503050406030204" pitchFamily="18" charset="0"/>
                                      </a:rPr>
                                    </m:ctrlPr>
                                  </m:accPr>
                                  <m:e>
                                    <m:r>
                                      <a:rPr lang="en-US" sz="1400" i="1" dirty="0" smtClean="0">
                                        <a:solidFill>
                                          <a:schemeClr val="bg2"/>
                                        </a:solidFill>
                                        <a:latin typeface="Cambria Math" panose="02040503050406030204" pitchFamily="18" charset="0"/>
                                      </a:rPr>
                                      <m:t>𝑥</m:t>
                                    </m:r>
                                  </m:e>
                                </m:acc>
                              </m:e>
                            </m:d>
                            <m:r>
                              <a:rPr lang="en-US" sz="1400" i="0" dirty="0" smtClean="0">
                                <a:solidFill>
                                  <a:schemeClr val="bg2"/>
                                </a:solidFill>
                                <a:latin typeface="Cambria Math" panose="02040503050406030204" pitchFamily="18" charset="0"/>
                              </a:rPr>
                              <m:t>−</m:t>
                            </m:r>
                            <m:r>
                              <a:rPr lang="en-US" sz="1400" i="1" dirty="0" smtClean="0">
                                <a:solidFill>
                                  <a:schemeClr val="bg2"/>
                                </a:solidFill>
                                <a:latin typeface="Cambria Math" panose="02040503050406030204" pitchFamily="18" charset="0"/>
                              </a:rPr>
                              <m:t>𝑓</m:t>
                            </m:r>
                            <m:d>
                              <m:dPr>
                                <m:ctrlPr>
                                  <a:rPr lang="en-US" sz="1400" i="1" dirty="0" smtClean="0">
                                    <a:solidFill>
                                      <a:schemeClr val="bg2"/>
                                    </a:solidFill>
                                    <a:latin typeface="Cambria Math" panose="02040503050406030204" pitchFamily="18" charset="0"/>
                                  </a:rPr>
                                </m:ctrlPr>
                              </m:dPr>
                              <m:e>
                                <m:sSup>
                                  <m:sSupPr>
                                    <m:ctrlPr>
                                      <a:rPr lang="en-US" sz="1400" i="1" dirty="0" smtClean="0">
                                        <a:solidFill>
                                          <a:schemeClr val="bg2"/>
                                        </a:solidFill>
                                        <a:latin typeface="Cambria Math" panose="02040503050406030204" pitchFamily="18" charset="0"/>
                                      </a:rPr>
                                    </m:ctrlPr>
                                  </m:sSupPr>
                                  <m:e>
                                    <m:r>
                                      <a:rPr lang="en-US" sz="1400" i="1" dirty="0" smtClean="0">
                                        <a:solidFill>
                                          <a:schemeClr val="bg2"/>
                                        </a:solidFill>
                                        <a:latin typeface="Cambria Math" panose="02040503050406030204" pitchFamily="18" charset="0"/>
                                      </a:rPr>
                                      <m:t>𝑥</m:t>
                                    </m:r>
                                  </m:e>
                                  <m:sup>
                                    <m:r>
                                      <a:rPr lang="en-US" sz="1400" i="0" dirty="0" smtClean="0">
                                        <a:solidFill>
                                          <a:schemeClr val="bg2"/>
                                        </a:solidFill>
                                        <a:latin typeface="Cambria Math" panose="02040503050406030204" pitchFamily="18" charset="0"/>
                                      </a:rPr>
                                      <m:t>∗</m:t>
                                    </m:r>
                                  </m:sup>
                                </m:sSup>
                              </m:e>
                            </m:d>
                          </m:num>
                          <m:den>
                            <m:r>
                              <a:rPr lang="en-US" sz="1400" i="1" dirty="0" smtClean="0">
                                <a:solidFill>
                                  <a:schemeClr val="bg2"/>
                                </a:solidFill>
                                <a:latin typeface="Cambria Math" panose="02040503050406030204" pitchFamily="18" charset="0"/>
                              </a:rPr>
                              <m:t>𝑇</m:t>
                            </m:r>
                          </m:den>
                        </m:f>
                      </m:sup>
                    </m:sSup>
                  </m:oMath>
                </a14:m>
                <a:r>
                  <a:rPr lang="en-US" sz="2400" dirty="0"/>
                  <a:t> </a:t>
                </a:r>
                <a:endParaRPr sz="1400" dirty="0">
                  <a:solidFill>
                    <a:srgbClr val="000000"/>
                  </a:solidFill>
                  <a:latin typeface="Arial"/>
                  <a:ea typeface="Arial"/>
                  <a:cs typeface="Arial"/>
                  <a:sym typeface="Arial"/>
                </a:endParaRPr>
              </a:p>
            </p:txBody>
          </p:sp>
        </mc:Choice>
        <mc:Fallback>
          <p:sp>
            <p:nvSpPr>
              <p:cNvPr id="148" name="Google Shape;148;p16"/>
              <p:cNvSpPr txBox="1">
                <a:spLocks noGrp="1" noRot="1" noChangeAspect="1" noMove="1" noResize="1" noEditPoints="1" noAdjustHandles="1" noChangeArrowheads="1" noChangeShapeType="1" noTextEdit="1"/>
              </p:cNvSpPr>
              <p:nvPr>
                <p:ph type="body" idx="1"/>
              </p:nvPr>
            </p:nvSpPr>
            <p:spPr>
              <a:xfrm>
                <a:off x="819150" y="1398756"/>
                <a:ext cx="7505700" cy="2822100"/>
              </a:xfrm>
              <a:prstGeom prst="rect">
                <a:avLst/>
              </a:prstGeom>
              <a:blipFill>
                <a:blip r:embed="rId3"/>
                <a:stretch>
                  <a:fillRect l="-244"/>
                </a:stretch>
              </a:blipFill>
            </p:spPr>
            <p:txBody>
              <a:bodyPr/>
              <a:lstStyle/>
              <a:p>
                <a:r>
                  <a:rPr lang="it-IT">
                    <a:noFill/>
                  </a:rPr>
                  <a:t> </a:t>
                </a:r>
              </a:p>
            </p:txBody>
          </p:sp>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7"/>
          <p:cNvSpPr txBox="1">
            <a:spLocks noGrp="1"/>
          </p:cNvSpPr>
          <p:nvPr>
            <p:ph type="title"/>
          </p:nvPr>
        </p:nvSpPr>
        <p:spPr>
          <a:xfrm>
            <a:off x="819150" y="436722"/>
            <a:ext cx="7505700" cy="954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it" dirty="0"/>
              <a:t>Mathematical background</a:t>
            </a:r>
            <a:endParaRPr dirty="0"/>
          </a:p>
        </p:txBody>
      </p:sp>
      <p:sp>
        <p:nvSpPr>
          <p:cNvPr id="154" name="Google Shape;154;p17"/>
          <p:cNvSpPr txBox="1">
            <a:spLocks noGrp="1"/>
          </p:cNvSpPr>
          <p:nvPr>
            <p:ph type="body" idx="1"/>
          </p:nvPr>
        </p:nvSpPr>
        <p:spPr>
          <a:xfrm>
            <a:off x="819150" y="1391322"/>
            <a:ext cx="7505700" cy="2822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t" sz="1400" dirty="0">
                <a:solidFill>
                  <a:srgbClr val="000000"/>
                </a:solidFill>
                <a:latin typeface="Arial"/>
                <a:ea typeface="Arial"/>
                <a:cs typeface="Arial"/>
                <a:sym typeface="Arial"/>
              </a:rPr>
              <a:t>The algorithm starts with a high value of temperature, so that it will accept also moves that increase the objective function, and then progressively decreases. </a:t>
            </a:r>
            <a:endParaRPr sz="1400" dirty="0">
              <a:solidFill>
                <a:srgbClr val="000000"/>
              </a:solidFill>
              <a:latin typeface="Arial"/>
              <a:ea typeface="Arial"/>
              <a:cs typeface="Arial"/>
              <a:sym typeface="Arial"/>
            </a:endParaRPr>
          </a:p>
          <a:p>
            <a:pPr marL="0" lvl="0" indent="0" algn="l" rtl="0">
              <a:spcBef>
                <a:spcPts val="1200"/>
              </a:spcBef>
              <a:spcAft>
                <a:spcPts val="0"/>
              </a:spcAft>
              <a:buNone/>
            </a:pPr>
            <a:r>
              <a:rPr lang="it" sz="1400" dirty="0">
                <a:solidFill>
                  <a:srgbClr val="000000"/>
                </a:solidFill>
                <a:latin typeface="Arial"/>
                <a:ea typeface="Arial"/>
                <a:cs typeface="Arial"/>
                <a:sym typeface="Arial"/>
              </a:rPr>
              <a:t>The optimum research is stopped when the variable T goes under a certain tolerance. </a:t>
            </a:r>
            <a:endParaRPr sz="1400" dirty="0">
              <a:solidFill>
                <a:srgbClr val="000000"/>
              </a:solidFill>
              <a:latin typeface="Arial"/>
              <a:ea typeface="Arial"/>
              <a:cs typeface="Arial"/>
              <a:sym typeface="Arial"/>
            </a:endParaRPr>
          </a:p>
          <a:p>
            <a:pPr marL="0" lvl="0" indent="0" algn="l" rtl="0">
              <a:spcBef>
                <a:spcPts val="1200"/>
              </a:spcBef>
              <a:spcAft>
                <a:spcPts val="0"/>
              </a:spcAft>
              <a:buNone/>
            </a:pPr>
            <a:r>
              <a:rPr lang="it" sz="1400" dirty="0">
                <a:solidFill>
                  <a:srgbClr val="000000"/>
                </a:solidFill>
                <a:latin typeface="Arial"/>
                <a:ea typeface="Arial"/>
                <a:cs typeface="Arial"/>
                <a:sym typeface="Arial"/>
              </a:rPr>
              <a:t>For each value assumed by the variable T, are going to be performed L sampling and after those sampling, T will be decreased by multiplying it for a new value α ∈ (0.8, 1).</a:t>
            </a:r>
            <a:endParaRPr sz="1400" dirty="0">
              <a:solidFill>
                <a:srgbClr val="000000"/>
              </a:solidFill>
              <a:latin typeface="Arial"/>
              <a:ea typeface="Arial"/>
              <a:cs typeface="Arial"/>
              <a:sym typeface="Arial"/>
            </a:endParaRPr>
          </a:p>
          <a:p>
            <a:pPr marL="0" lvl="0" indent="0" algn="l" rtl="0">
              <a:spcBef>
                <a:spcPts val="1200"/>
              </a:spcBef>
              <a:spcAft>
                <a:spcPts val="0"/>
              </a:spcAft>
              <a:buNone/>
            </a:pPr>
            <a:r>
              <a:rPr lang="it" sz="1400" dirty="0">
                <a:solidFill>
                  <a:srgbClr val="000000"/>
                </a:solidFill>
                <a:latin typeface="Arial"/>
                <a:ea typeface="Arial"/>
                <a:cs typeface="Arial"/>
                <a:sym typeface="Arial"/>
              </a:rPr>
              <a:t>The idea is that, as the number of iterations grows, the probability to be in a local minimum is lower, so we should be careful to accept a new point that makes worse the solution.</a:t>
            </a:r>
            <a:endParaRPr sz="1400" dirty="0">
              <a:solidFill>
                <a:srgbClr val="000000"/>
              </a:solidFill>
              <a:latin typeface="Arial"/>
              <a:ea typeface="Arial"/>
              <a:cs typeface="Arial"/>
              <a:sym typeface="Arial"/>
            </a:endParaRPr>
          </a:p>
          <a:p>
            <a:pPr marL="0" lvl="0" indent="0" algn="l" rtl="0">
              <a:spcBef>
                <a:spcPts val="1200"/>
              </a:spcBef>
              <a:spcAft>
                <a:spcPts val="1200"/>
              </a:spcAft>
              <a:buNone/>
            </a:pPr>
            <a:endParaRPr sz="1400" dirty="0">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8"/>
          <p:cNvSpPr txBox="1">
            <a:spLocks noGrp="1"/>
          </p:cNvSpPr>
          <p:nvPr>
            <p:ph type="title"/>
          </p:nvPr>
        </p:nvSpPr>
        <p:spPr>
          <a:xfrm>
            <a:off x="663033" y="496195"/>
            <a:ext cx="7505700" cy="954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it" dirty="0"/>
              <a:t>Pseudocode</a:t>
            </a:r>
            <a:endParaRPr dirty="0"/>
          </a:p>
        </p:txBody>
      </p:sp>
      <p:sp>
        <p:nvSpPr>
          <p:cNvPr id="160" name="Google Shape;160;p18"/>
          <p:cNvSpPr txBox="1">
            <a:spLocks noGrp="1"/>
          </p:cNvSpPr>
          <p:nvPr>
            <p:ph type="body" idx="1"/>
          </p:nvPr>
        </p:nvSpPr>
        <p:spPr>
          <a:xfrm>
            <a:off x="1287501" y="1450795"/>
            <a:ext cx="7505700" cy="2829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it" sz="1400" dirty="0"/>
              <a:t>T = T</a:t>
            </a:r>
            <a:r>
              <a:rPr lang="it" sz="1400" baseline="-25000" dirty="0"/>
              <a:t>0</a:t>
            </a:r>
            <a:endParaRPr sz="1400" dirty="0"/>
          </a:p>
          <a:p>
            <a:pPr marL="0" lvl="0" indent="0" algn="l" rtl="0">
              <a:lnSpc>
                <a:spcPct val="100000"/>
              </a:lnSpc>
              <a:spcBef>
                <a:spcPts val="1200"/>
              </a:spcBef>
              <a:spcAft>
                <a:spcPts val="0"/>
              </a:spcAft>
              <a:buNone/>
            </a:pPr>
            <a:r>
              <a:rPr lang="it" sz="1400" dirty="0"/>
              <a:t>while T &gt; tolerance</a:t>
            </a:r>
            <a:endParaRPr sz="1400" dirty="0"/>
          </a:p>
          <a:p>
            <a:pPr marL="0" lvl="0" indent="0" algn="l" rtl="0">
              <a:lnSpc>
                <a:spcPct val="100000"/>
              </a:lnSpc>
              <a:spcBef>
                <a:spcPts val="1200"/>
              </a:spcBef>
              <a:spcAft>
                <a:spcPts val="0"/>
              </a:spcAft>
              <a:buNone/>
            </a:pPr>
            <a:r>
              <a:rPr lang="it" sz="1400" dirty="0"/>
              <a:t>    do L iterations with this Temperature</a:t>
            </a:r>
            <a:endParaRPr sz="1400" dirty="0"/>
          </a:p>
          <a:p>
            <a:pPr marL="0" lvl="0" indent="0" algn="l" rtl="0">
              <a:lnSpc>
                <a:spcPct val="100000"/>
              </a:lnSpc>
              <a:spcBef>
                <a:spcPts val="1200"/>
              </a:spcBef>
              <a:spcAft>
                <a:spcPts val="0"/>
              </a:spcAft>
              <a:buNone/>
            </a:pPr>
            <a:r>
              <a:rPr lang="it" sz="1400" dirty="0"/>
              <a:t>   	 generate point close to x*</a:t>
            </a:r>
            <a:endParaRPr sz="1400" dirty="0"/>
          </a:p>
          <a:p>
            <a:pPr marL="0" lvl="0" indent="0" algn="l" rtl="0">
              <a:lnSpc>
                <a:spcPct val="100000"/>
              </a:lnSpc>
              <a:spcBef>
                <a:spcPts val="1200"/>
              </a:spcBef>
              <a:spcAft>
                <a:spcPts val="0"/>
              </a:spcAft>
              <a:buNone/>
            </a:pPr>
            <a:r>
              <a:rPr lang="it" sz="1400" dirty="0"/>
              <a:t>   	 Accept/refuse the new point</a:t>
            </a:r>
            <a:endParaRPr sz="1400" dirty="0"/>
          </a:p>
          <a:p>
            <a:pPr marL="0" lvl="0" indent="0" algn="l" rtl="0">
              <a:lnSpc>
                <a:spcPct val="100000"/>
              </a:lnSpc>
              <a:spcBef>
                <a:spcPts val="1200"/>
              </a:spcBef>
              <a:spcAft>
                <a:spcPts val="0"/>
              </a:spcAft>
              <a:buNone/>
            </a:pPr>
            <a:r>
              <a:rPr lang="it" sz="1400" dirty="0"/>
              <a:t>    end</a:t>
            </a:r>
            <a:endParaRPr sz="1400" dirty="0"/>
          </a:p>
          <a:p>
            <a:pPr marL="0" lvl="0" indent="0" algn="l" rtl="0">
              <a:lnSpc>
                <a:spcPct val="100000"/>
              </a:lnSpc>
              <a:spcBef>
                <a:spcPts val="1200"/>
              </a:spcBef>
              <a:spcAft>
                <a:spcPts val="0"/>
              </a:spcAft>
              <a:buNone/>
            </a:pPr>
            <a:r>
              <a:rPr lang="it" sz="1400" dirty="0"/>
              <a:t>    Update (decrease) T</a:t>
            </a:r>
            <a:endParaRPr sz="1400" dirty="0"/>
          </a:p>
          <a:p>
            <a:pPr marL="0" lvl="0" indent="0" algn="l" rtl="0">
              <a:lnSpc>
                <a:spcPct val="100000"/>
              </a:lnSpc>
              <a:spcBef>
                <a:spcPts val="1200"/>
              </a:spcBef>
              <a:spcAft>
                <a:spcPts val="1200"/>
              </a:spcAft>
              <a:buNone/>
            </a:pPr>
            <a:r>
              <a:rPr lang="it" sz="1400" dirty="0"/>
              <a:t>end</a:t>
            </a:r>
            <a:endParaRPr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a:spLocks noGrp="1"/>
          </p:cNvSpPr>
          <p:nvPr>
            <p:ph type="title"/>
          </p:nvPr>
        </p:nvSpPr>
        <p:spPr>
          <a:xfrm>
            <a:off x="819150" y="446573"/>
            <a:ext cx="7505700" cy="954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it" dirty="0"/>
              <a:t>Animated example</a:t>
            </a:r>
            <a:endParaRPr dirty="0"/>
          </a:p>
        </p:txBody>
      </p:sp>
      <p:sp>
        <p:nvSpPr>
          <p:cNvPr id="166" name="Google Shape;166;p19"/>
          <p:cNvSpPr txBox="1">
            <a:spLocks noGrp="1"/>
          </p:cNvSpPr>
          <p:nvPr>
            <p:ph type="body" idx="1"/>
          </p:nvPr>
        </p:nvSpPr>
        <p:spPr>
          <a:xfrm>
            <a:off x="819150" y="1150500"/>
            <a:ext cx="7505700" cy="28425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it" dirty="0"/>
              <a:t>We report here an animation that shows how the algorithm should work</a:t>
            </a:r>
            <a:endParaRPr dirty="0"/>
          </a:p>
        </p:txBody>
      </p:sp>
      <p:pic>
        <p:nvPicPr>
          <p:cNvPr id="167" name="Google Shape;167;p19" descr="Immagine che contiene accessorio&#10;&#10;Descrizione generata automaticamente"/>
          <p:cNvPicPr preferRelativeResize="0"/>
          <p:nvPr/>
        </p:nvPicPr>
        <p:blipFill rotWithShape="1">
          <a:blip r:embed="rId3">
            <a:alphaModFix/>
          </a:blip>
          <a:srcRect/>
          <a:stretch/>
        </p:blipFill>
        <p:spPr>
          <a:xfrm>
            <a:off x="1887345" y="1614171"/>
            <a:ext cx="4953000" cy="2800350"/>
          </a:xfrm>
          <a:prstGeom prst="rect">
            <a:avLst/>
          </a:prstGeom>
          <a:noFill/>
          <a:ln>
            <a:noFill/>
          </a:ln>
        </p:spPr>
      </p:pic>
      <p:sp>
        <p:nvSpPr>
          <p:cNvPr id="2" name="Pulsante di azione: Home 1">
            <a:hlinkClick r:id="rId4" action="ppaction://hlinksldjump" highlightClick="1"/>
            <a:extLst>
              <a:ext uri="{FF2B5EF4-FFF2-40B4-BE49-F238E27FC236}">
                <a16:creationId xmlns:a16="http://schemas.microsoft.com/office/drawing/2014/main" id="{FEB878A3-F223-FFE9-F489-0758A01B4887}"/>
              </a:ext>
            </a:extLst>
          </p:cNvPr>
          <p:cNvSpPr/>
          <p:nvPr/>
        </p:nvSpPr>
        <p:spPr>
          <a:xfrm>
            <a:off x="8564136" y="4542263"/>
            <a:ext cx="388211" cy="397746"/>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0"/>
          <p:cNvSpPr txBox="1">
            <a:spLocks noGrp="1"/>
          </p:cNvSpPr>
          <p:nvPr>
            <p:ph type="title"/>
          </p:nvPr>
        </p:nvSpPr>
        <p:spPr>
          <a:xfrm>
            <a:off x="819150" y="476725"/>
            <a:ext cx="7505700" cy="954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it" dirty="0"/>
              <a:t>Parallel implementation</a:t>
            </a:r>
            <a:endParaRPr dirty="0"/>
          </a:p>
        </p:txBody>
      </p:sp>
      <p:sp>
        <p:nvSpPr>
          <p:cNvPr id="173" name="Google Shape;173;p20"/>
          <p:cNvSpPr txBox="1">
            <a:spLocks noGrp="1"/>
          </p:cNvSpPr>
          <p:nvPr>
            <p:ph type="body" idx="1"/>
          </p:nvPr>
        </p:nvSpPr>
        <p:spPr>
          <a:xfrm>
            <a:off x="819150" y="1068150"/>
            <a:ext cx="7505700" cy="3422074"/>
          </a:xfrm>
          <a:prstGeom prst="rect">
            <a:avLst/>
          </a:prstGeom>
        </p:spPr>
        <p:txBody>
          <a:bodyPr spcFirstLastPara="1" wrap="square" lIns="91425" tIns="91425" rIns="91425" bIns="91425" anchor="t" anchorCtr="0">
            <a:normAutofit fontScale="85000" lnSpcReduction="10000"/>
          </a:bodyPr>
          <a:lstStyle/>
          <a:p>
            <a:pPr marL="0" lvl="0" indent="0" algn="l" rtl="0">
              <a:spcBef>
                <a:spcPts val="1200"/>
              </a:spcBef>
              <a:spcAft>
                <a:spcPts val="0"/>
              </a:spcAft>
              <a:buNone/>
            </a:pPr>
            <a:r>
              <a:rPr lang="it" sz="1600" dirty="0"/>
              <a:t>Usually, to obtain a more accurate solution, the sequential algorithm is performed starting from multiple points and choosing the results given by the best solution.</a:t>
            </a:r>
            <a:endParaRPr sz="1600" dirty="0"/>
          </a:p>
          <a:p>
            <a:pPr marL="0" lvl="0" indent="0" algn="l" rtl="0">
              <a:spcBef>
                <a:spcPts val="1200"/>
              </a:spcBef>
              <a:spcAft>
                <a:spcPts val="0"/>
              </a:spcAft>
              <a:buNone/>
            </a:pPr>
            <a:r>
              <a:rPr lang="it" sz="1600" dirty="0"/>
              <a:t>The parallel implementation is based on performing the execution of the algorithm on multiple initial points at the same time. The used strategy may be described as follows:</a:t>
            </a:r>
            <a:endParaRPr sz="1600" dirty="0"/>
          </a:p>
          <a:p>
            <a:pPr marL="457200" lvl="0" indent="-298450" algn="l" rtl="0">
              <a:spcBef>
                <a:spcPts val="1200"/>
              </a:spcBef>
              <a:spcAft>
                <a:spcPts val="0"/>
              </a:spcAft>
              <a:buClr>
                <a:srgbClr val="000000"/>
              </a:buClr>
              <a:buSzPts val="1100"/>
              <a:buFont typeface="Arial"/>
              <a:buAutoNum type="arabicPeriod"/>
            </a:pPr>
            <a:r>
              <a:rPr lang="it" sz="1600" dirty="0"/>
              <a:t>The MPI program initially generates P processes that have ranks 0, ..., P-1;</a:t>
            </a:r>
            <a:endParaRPr sz="1600" dirty="0"/>
          </a:p>
          <a:p>
            <a:pPr marL="457200" lvl="0" indent="-298450" algn="l" rtl="0">
              <a:spcBef>
                <a:spcPts val="0"/>
              </a:spcBef>
              <a:spcAft>
                <a:spcPts val="0"/>
              </a:spcAft>
              <a:buClr>
                <a:srgbClr val="000000"/>
              </a:buClr>
              <a:buSzPts val="1100"/>
              <a:buFont typeface="Arial"/>
              <a:buAutoNum type="arabicPeriod"/>
            </a:pPr>
            <a:r>
              <a:rPr lang="it" sz="1600" dirty="0"/>
              <a:t>Each process generates a random starting point and a random stepsize;</a:t>
            </a:r>
            <a:endParaRPr sz="1600" dirty="0"/>
          </a:p>
          <a:p>
            <a:pPr marL="457200" lvl="0" indent="-298450" algn="l" rtl="0">
              <a:spcBef>
                <a:spcPts val="0"/>
              </a:spcBef>
              <a:spcAft>
                <a:spcPts val="0"/>
              </a:spcAft>
              <a:buClr>
                <a:srgbClr val="000000"/>
              </a:buClr>
              <a:buSzPts val="1100"/>
              <a:buFont typeface="Arial"/>
              <a:buAutoNum type="arabicPeriod"/>
            </a:pPr>
            <a:r>
              <a:rPr lang="it" sz="1600" dirty="0"/>
              <a:t>Each process executes the sequential algorithm;</a:t>
            </a:r>
            <a:endParaRPr sz="1600" dirty="0"/>
          </a:p>
          <a:p>
            <a:pPr marL="457200" lvl="0" indent="-298450" algn="l" rtl="0">
              <a:spcBef>
                <a:spcPts val="0"/>
              </a:spcBef>
              <a:spcAft>
                <a:spcPts val="0"/>
              </a:spcAft>
              <a:buClr>
                <a:srgbClr val="000000"/>
              </a:buClr>
              <a:buSzPts val="1100"/>
              <a:buFont typeface="Arial"/>
              <a:buAutoNum type="arabicPeriod"/>
            </a:pPr>
            <a:r>
              <a:rPr lang="it" sz="1600" dirty="0"/>
              <a:t>At the end of the sequential algorithm, each process sends the obtained results to the process with rank 0. The process with rank 0, collects all the results and keeps just the best one;</a:t>
            </a:r>
            <a:endParaRPr sz="1600" dirty="0"/>
          </a:p>
          <a:p>
            <a:pPr marL="457200" lvl="0" indent="-298450" algn="l" rtl="0">
              <a:spcBef>
                <a:spcPts val="0"/>
              </a:spcBef>
              <a:spcAft>
                <a:spcPts val="0"/>
              </a:spcAft>
              <a:buClr>
                <a:srgbClr val="000000"/>
              </a:buClr>
              <a:buSzPts val="1100"/>
              <a:buFont typeface="Arial"/>
              <a:buAutoNum type="arabicPeriod"/>
            </a:pPr>
            <a:r>
              <a:rPr lang="it" sz="1600" dirty="0"/>
              <a:t>If the number of points on which has been performed the algorithm matches the one provided by the user, the results are displayed on the screen, else return to point 2 maintaining alive the necessary processes to cover the remaining points.</a:t>
            </a:r>
            <a:endParaRPr sz="1600" dirty="0"/>
          </a:p>
        </p:txBody>
      </p:sp>
      <p:sp>
        <p:nvSpPr>
          <p:cNvPr id="5" name="Pulsante di azione: Home 4">
            <a:hlinkClick r:id="rId3" action="ppaction://hlinksldjump" highlightClick="1"/>
            <a:extLst>
              <a:ext uri="{FF2B5EF4-FFF2-40B4-BE49-F238E27FC236}">
                <a16:creationId xmlns:a16="http://schemas.microsoft.com/office/drawing/2014/main" id="{D5E97FD0-6954-2BFE-1FB4-5A4BFA8C6DB8}"/>
              </a:ext>
            </a:extLst>
          </p:cNvPr>
          <p:cNvSpPr/>
          <p:nvPr/>
        </p:nvSpPr>
        <p:spPr>
          <a:xfrm>
            <a:off x="8564136" y="4542263"/>
            <a:ext cx="388211" cy="397746"/>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1"/>
          <p:cNvSpPr txBox="1">
            <a:spLocks noGrp="1"/>
          </p:cNvSpPr>
          <p:nvPr>
            <p:ph type="title"/>
          </p:nvPr>
        </p:nvSpPr>
        <p:spPr>
          <a:xfrm>
            <a:off x="798042" y="436721"/>
            <a:ext cx="7505700" cy="954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it" dirty="0"/>
              <a:t>Application design</a:t>
            </a:r>
            <a:endParaRPr dirty="0"/>
          </a:p>
        </p:txBody>
      </p:sp>
      <p:pic>
        <p:nvPicPr>
          <p:cNvPr id="179" name="Google Shape;179;p21"/>
          <p:cNvPicPr preferRelativeResize="0"/>
          <p:nvPr/>
        </p:nvPicPr>
        <p:blipFill rotWithShape="1">
          <a:blip r:embed="rId3">
            <a:alphaModFix/>
          </a:blip>
          <a:srcRect/>
          <a:stretch/>
        </p:blipFill>
        <p:spPr>
          <a:xfrm>
            <a:off x="798042" y="1450366"/>
            <a:ext cx="7736146" cy="2556637"/>
          </a:xfrm>
          <a:prstGeom prst="rect">
            <a:avLst/>
          </a:prstGeom>
          <a:noFill/>
          <a:ln>
            <a:noFill/>
          </a:ln>
        </p:spPr>
      </p:pic>
      <p:sp>
        <p:nvSpPr>
          <p:cNvPr id="3" name="Pulsante di azione: Home 2">
            <a:hlinkClick r:id="rId4" action="ppaction://hlinksldjump" highlightClick="1"/>
            <a:extLst>
              <a:ext uri="{FF2B5EF4-FFF2-40B4-BE49-F238E27FC236}">
                <a16:creationId xmlns:a16="http://schemas.microsoft.com/office/drawing/2014/main" id="{4B2A6DDC-CF72-A683-C93C-7C45C8C7DDBD}"/>
              </a:ext>
            </a:extLst>
          </p:cNvPr>
          <p:cNvSpPr/>
          <p:nvPr/>
        </p:nvSpPr>
        <p:spPr>
          <a:xfrm>
            <a:off x="8564136" y="4542263"/>
            <a:ext cx="388211" cy="397746"/>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8</TotalTime>
  <Words>1298</Words>
  <Application>Microsoft Office PowerPoint</Application>
  <PresentationFormat>Presentazione su schermo (16:9)</PresentationFormat>
  <Paragraphs>164</Paragraphs>
  <Slides>26</Slides>
  <Notes>21</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26</vt:i4>
      </vt:variant>
    </vt:vector>
  </HeadingPairs>
  <TitlesOfParts>
    <vt:vector size="32" baseType="lpstr">
      <vt:lpstr>Cambria Math</vt:lpstr>
      <vt:lpstr>Courier New</vt:lpstr>
      <vt:lpstr>Nunito</vt:lpstr>
      <vt:lpstr>Calibri</vt:lpstr>
      <vt:lpstr>Arial</vt:lpstr>
      <vt:lpstr>Shift</vt:lpstr>
      <vt:lpstr>Simulated Annealing</vt:lpstr>
      <vt:lpstr>Presentation index </vt:lpstr>
      <vt:lpstr>Mathematical background</vt:lpstr>
      <vt:lpstr>Mathematical background</vt:lpstr>
      <vt:lpstr>Mathematical background</vt:lpstr>
      <vt:lpstr>Pseudocode</vt:lpstr>
      <vt:lpstr>Animated example</vt:lpstr>
      <vt:lpstr>Parallel implementation</vt:lpstr>
      <vt:lpstr>Application design</vt:lpstr>
      <vt:lpstr>Main</vt:lpstr>
      <vt:lpstr>Function parsing  </vt:lpstr>
      <vt:lpstr>Domain</vt:lpstr>
      <vt:lpstr>generateInitialSolution()</vt:lpstr>
      <vt:lpstr>generateStepsize()</vt:lpstr>
      <vt:lpstr>generateNewPoint()</vt:lpstr>
      <vt:lpstr>SimulatedAnnealing</vt:lpstr>
      <vt:lpstr>SimulatedAnnealing</vt:lpstr>
      <vt:lpstr>findMinimum()</vt:lpstr>
      <vt:lpstr>exchangeData()</vt:lpstr>
      <vt:lpstr>simulatedAnnealing()</vt:lpstr>
      <vt:lpstr>simulatedAnnealing()</vt:lpstr>
      <vt:lpstr>Performance Analysis</vt:lpstr>
      <vt:lpstr>Function 1</vt:lpstr>
      <vt:lpstr>Function 1</vt:lpstr>
      <vt:lpstr>Function 2</vt:lpstr>
      <vt:lpstr>Function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Simulated Annealing</dc:title>
  <cp:lastModifiedBy>Davide Frati</cp:lastModifiedBy>
  <cp:revision>5</cp:revision>
  <dcterms:modified xsi:type="dcterms:W3CDTF">2023-01-19T16:28:55Z</dcterms:modified>
</cp:coreProperties>
</file>